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Lato" panose="020B0604020202020204" charset="0"/>
      <p:regular r:id="rId33"/>
      <p:bold r:id="rId34"/>
      <p:italic r:id="rId35"/>
      <p:boldItalic r:id="rId36"/>
    </p:embeddedFont>
    <p:embeddedFont>
      <p:font typeface="League Spartan" panose="020B0604020202020204" charset="0"/>
      <p:regular r:id="rId37"/>
      <p:bold r:id="rId38"/>
    </p:embeddedFont>
    <p:embeddedFont>
      <p:font typeface="Montserrat" panose="020B0604020202020204" charset="0"/>
      <p:regular r:id="rId39"/>
      <p:bold r:id="rId40"/>
      <p:italic r:id="rId41"/>
      <p:boldItalic r:id="rId42"/>
    </p:embeddedFont>
    <p:embeddedFont>
      <p:font typeface="Montserrat Black" panose="020B0604020202020204" charset="0"/>
      <p:bold r:id="rId43"/>
      <p:boldItalic r:id="rId44"/>
    </p:embeddedFont>
    <p:embeddedFont>
      <p:font typeface="Montserrat Medium" panose="020B0604020202020204" charset="0"/>
      <p:regular r:id="rId45"/>
      <p:bold r:id="rId46"/>
      <p:italic r:id="rId47"/>
      <p:boldItalic r:id="rId48"/>
    </p:embeddedFont>
    <p:embeddedFont>
      <p:font typeface="Playfair Display"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j+UPZQzw0t/nG51TAdhrKfTj4T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101"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7"/>
          <p:cNvSpPr>
            <a:spLocks noGrp="1"/>
          </p:cNvSpPr>
          <p:nvPr>
            <p:ph type="pic" idx="2"/>
          </p:nvPr>
        </p:nvSpPr>
        <p:spPr>
          <a:xfrm>
            <a:off x="1792288" y="612775"/>
            <a:ext cx="5486400" cy="4114800"/>
          </a:xfrm>
          <a:prstGeom prst="rect">
            <a:avLst/>
          </a:prstGeom>
          <a:noFill/>
          <a:ln>
            <a:noFill/>
          </a:ln>
        </p:spPr>
      </p:sp>
      <p:sp>
        <p:nvSpPr>
          <p:cNvPr id="64" name="Google Shape;64;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mailto:info@mortgagegirlfriends.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twitter.com/intent/tweet?&amp;url=https%3A%2F%2Ftinyurl.com%2F2dnvktjn&amp;text=Leadership+development+is+critical+for+both+morale+and+a+company%E2%80%99s+bottom+lin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83"/>
        <p:cNvGrpSpPr/>
        <p:nvPr/>
      </p:nvGrpSpPr>
      <p:grpSpPr>
        <a:xfrm>
          <a:off x="0" y="0"/>
          <a:ext cx="0" cy="0"/>
          <a:chOff x="0" y="0"/>
          <a:chExt cx="0" cy="0"/>
        </a:xfrm>
      </p:grpSpPr>
      <p:sp>
        <p:nvSpPr>
          <p:cNvPr id="84" name="Google Shape;84;p1"/>
          <p:cNvSpPr/>
          <p:nvPr/>
        </p:nvSpPr>
        <p:spPr>
          <a:xfrm>
            <a:off x="669151" y="487069"/>
            <a:ext cx="17377583" cy="9312861"/>
          </a:xfrm>
          <a:prstGeom prst="rect">
            <a:avLst/>
          </a:prstGeom>
          <a:solidFill>
            <a:srgbClr val="F5F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
          <p:cNvSpPr txBox="1"/>
          <p:nvPr/>
        </p:nvSpPr>
        <p:spPr>
          <a:xfrm>
            <a:off x="1982880" y="2428836"/>
            <a:ext cx="14322241" cy="542041"/>
          </a:xfrm>
          <a:prstGeom prst="rect">
            <a:avLst/>
          </a:prstGeom>
          <a:noFill/>
          <a:ln>
            <a:noFill/>
          </a:ln>
        </p:spPr>
        <p:txBody>
          <a:bodyPr spcFirstLastPara="1" wrap="square" lIns="0" tIns="0" rIns="0" bIns="0" anchor="t" anchorCtr="0">
            <a:spAutoFit/>
          </a:bodyPr>
          <a:lstStyle/>
          <a:p>
            <a:pPr marL="0" marR="0" lvl="0" indent="0" algn="ctr" rtl="0">
              <a:lnSpc>
                <a:spcPct val="239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6" name="Google Shape;86;p1"/>
          <p:cNvSpPr/>
          <p:nvPr/>
        </p:nvSpPr>
        <p:spPr>
          <a:xfrm>
            <a:off x="7186800" y="1488902"/>
            <a:ext cx="5054590" cy="1769246"/>
          </a:xfrm>
          <a:custGeom>
            <a:avLst/>
            <a:gdLst/>
            <a:ahLst/>
            <a:cxnLst/>
            <a:rect l="l" t="t" r="r" b="b"/>
            <a:pathLst>
              <a:path w="5760217" h="2051300" extrusionOk="0">
                <a:moveTo>
                  <a:pt x="0" y="0"/>
                </a:moveTo>
                <a:lnTo>
                  <a:pt x="5760216" y="0"/>
                </a:lnTo>
                <a:lnTo>
                  <a:pt x="5760216" y="2051300"/>
                </a:lnTo>
                <a:lnTo>
                  <a:pt x="0" y="2051300"/>
                </a:lnTo>
                <a:lnTo>
                  <a:pt x="0" y="0"/>
                </a:lnTo>
                <a:close/>
              </a:path>
            </a:pathLst>
          </a:custGeom>
          <a:blipFill rotWithShape="1">
            <a:blip r:embed="rId3">
              <a:alphaModFix/>
            </a:blip>
            <a:stretch>
              <a:fillRect/>
            </a:stretch>
          </a:blipFill>
          <a:ln>
            <a:noFill/>
          </a:ln>
        </p:spPr>
      </p:sp>
      <p:sp>
        <p:nvSpPr>
          <p:cNvPr id="87" name="Google Shape;87;p1"/>
          <p:cNvSpPr/>
          <p:nvPr/>
        </p:nvSpPr>
        <p:spPr>
          <a:xfrm>
            <a:off x="8144329" y="-842072"/>
            <a:ext cx="16499067" cy="11040997"/>
          </a:xfrm>
          <a:custGeom>
            <a:avLst/>
            <a:gdLst/>
            <a:ahLst/>
            <a:cxnLst/>
            <a:rect l="l" t="t" r="r" b="b"/>
            <a:pathLst>
              <a:path w="16499067" h="11040997" extrusionOk="0">
                <a:moveTo>
                  <a:pt x="0" y="0"/>
                </a:moveTo>
                <a:lnTo>
                  <a:pt x="16499067" y="0"/>
                </a:lnTo>
                <a:lnTo>
                  <a:pt x="16499067" y="11040997"/>
                </a:lnTo>
                <a:lnTo>
                  <a:pt x="0" y="11040997"/>
                </a:lnTo>
                <a:lnTo>
                  <a:pt x="0" y="0"/>
                </a:lnTo>
                <a:close/>
              </a:path>
            </a:pathLst>
          </a:custGeom>
          <a:blipFill rotWithShape="1">
            <a:blip r:embed="rId4">
              <a:alphaModFix/>
            </a:blip>
            <a:stretch>
              <a:fillRect/>
            </a:stretch>
          </a:blipFill>
          <a:ln>
            <a:noFill/>
          </a:ln>
        </p:spPr>
      </p:sp>
      <p:sp>
        <p:nvSpPr>
          <p:cNvPr id="88" name="Google Shape;88;p1"/>
          <p:cNvSpPr txBox="1"/>
          <p:nvPr/>
        </p:nvSpPr>
        <p:spPr>
          <a:xfrm>
            <a:off x="947399" y="3653875"/>
            <a:ext cx="16393200" cy="339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1025" b="1" i="0" u="none" strike="noStrike" cap="none">
                <a:solidFill>
                  <a:srgbClr val="F684AF"/>
                </a:solidFill>
                <a:latin typeface="League Spartan"/>
                <a:ea typeface="League Spartan"/>
                <a:cs typeface="League Spartan"/>
                <a:sym typeface="League Spartan"/>
              </a:rPr>
              <a:t>PERMISSION </a:t>
            </a:r>
            <a:endParaRPr sz="1300" b="1"/>
          </a:p>
          <a:p>
            <a:pPr marL="0" marR="0" lvl="0" indent="0" algn="ctr" rtl="0">
              <a:lnSpc>
                <a:spcPct val="100000"/>
              </a:lnSpc>
              <a:spcBef>
                <a:spcPts val="0"/>
              </a:spcBef>
              <a:spcAft>
                <a:spcPts val="0"/>
              </a:spcAft>
              <a:buNone/>
            </a:pPr>
            <a:r>
              <a:rPr lang="en-US" sz="11025" b="1" i="0" u="none" strike="noStrike" cap="none">
                <a:solidFill>
                  <a:srgbClr val="FF3B82"/>
                </a:solidFill>
                <a:latin typeface="League Spartan"/>
                <a:ea typeface="League Spartan"/>
                <a:cs typeface="League Spartan"/>
                <a:sym typeface="League Spartan"/>
              </a:rPr>
              <a:t>TO SUCCEED</a:t>
            </a:r>
            <a:endParaRPr sz="1300" b="1"/>
          </a:p>
        </p:txBody>
      </p:sp>
      <p:sp>
        <p:nvSpPr>
          <p:cNvPr id="89" name="Google Shape;89;p1"/>
          <p:cNvSpPr txBox="1"/>
          <p:nvPr/>
        </p:nvSpPr>
        <p:spPr>
          <a:xfrm>
            <a:off x="2053355" y="7371563"/>
            <a:ext cx="14322300" cy="9483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2567" b="0" i="0" u="none" strike="noStrike" cap="none">
                <a:solidFill>
                  <a:srgbClr val="555555"/>
                </a:solidFill>
                <a:latin typeface="Montserrat"/>
                <a:ea typeface="Montserrat"/>
                <a:cs typeface="Montserrat"/>
                <a:sym typeface="Montserrat"/>
              </a:rPr>
              <a:t>Presented by Cyndi Garza, </a:t>
            </a:r>
            <a:endParaRPr/>
          </a:p>
          <a:p>
            <a:pPr marL="0" marR="0" lvl="0" indent="0" algn="ctr" rtl="0">
              <a:lnSpc>
                <a:spcPct val="140007"/>
              </a:lnSpc>
              <a:spcBef>
                <a:spcPts val="0"/>
              </a:spcBef>
              <a:spcAft>
                <a:spcPts val="0"/>
              </a:spcAft>
              <a:buNone/>
            </a:pPr>
            <a:r>
              <a:rPr lang="en-US" sz="2567" b="0" i="0" u="none" strike="noStrike" cap="none">
                <a:solidFill>
                  <a:srgbClr val="555555"/>
                </a:solidFill>
                <a:latin typeface="Montserrat"/>
                <a:ea typeface="Montserrat"/>
                <a:cs typeface="Montserrat"/>
                <a:sym typeface="Montserrat"/>
              </a:rPr>
              <a:t>Owner and CEO of Mortgage Girlfriends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1"/>
          <p:cNvSpPr/>
          <p:nvPr/>
        </p:nvSpPr>
        <p:spPr>
          <a:xfrm>
            <a:off x="-528450" y="0"/>
            <a:ext cx="28085076" cy="12482256"/>
          </a:xfrm>
          <a:custGeom>
            <a:avLst/>
            <a:gdLst/>
            <a:ahLst/>
            <a:cxnLst/>
            <a:rect l="l" t="t" r="r" b="b"/>
            <a:pathLst>
              <a:path w="24964512" h="16643008" extrusionOk="0">
                <a:moveTo>
                  <a:pt x="0" y="0"/>
                </a:moveTo>
                <a:lnTo>
                  <a:pt x="24964512" y="0"/>
                </a:lnTo>
                <a:lnTo>
                  <a:pt x="24964512" y="16643008"/>
                </a:lnTo>
                <a:lnTo>
                  <a:pt x="0" y="16643008"/>
                </a:lnTo>
                <a:lnTo>
                  <a:pt x="0" y="0"/>
                </a:lnTo>
                <a:close/>
              </a:path>
            </a:pathLst>
          </a:custGeom>
          <a:blipFill rotWithShape="1">
            <a:blip r:embed="rId3">
              <a:alphaModFix/>
            </a:blip>
            <a:stretch>
              <a:fillRect/>
            </a:stretch>
          </a:blipFill>
          <a:ln>
            <a:noFill/>
          </a:ln>
        </p:spPr>
      </p:sp>
      <p:sp>
        <p:nvSpPr>
          <p:cNvPr id="170" name="Google Shape;170;p11"/>
          <p:cNvSpPr/>
          <p:nvPr/>
        </p:nvSpPr>
        <p:spPr>
          <a:xfrm>
            <a:off x="801822" y="8400632"/>
            <a:ext cx="2408400" cy="857668"/>
          </a:xfrm>
          <a:custGeom>
            <a:avLst/>
            <a:gdLst/>
            <a:ahLst/>
            <a:cxnLst/>
            <a:rect l="l" t="t" r="r" b="b"/>
            <a:pathLst>
              <a:path w="2408400" h="857668" extrusionOk="0">
                <a:moveTo>
                  <a:pt x="0" y="0"/>
                </a:moveTo>
                <a:lnTo>
                  <a:pt x="2408401" y="0"/>
                </a:lnTo>
                <a:lnTo>
                  <a:pt x="2408401" y="857668"/>
                </a:lnTo>
                <a:lnTo>
                  <a:pt x="0" y="857668"/>
                </a:lnTo>
                <a:lnTo>
                  <a:pt x="0" y="0"/>
                </a:lnTo>
                <a:close/>
              </a:path>
            </a:pathLst>
          </a:custGeom>
          <a:blipFill rotWithShape="1">
            <a:blip r:embed="rId4">
              <a:alphaModFix/>
            </a:blip>
            <a:stretch>
              <a:fillRect/>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174"/>
        <p:cNvGrpSpPr/>
        <p:nvPr/>
      </p:nvGrpSpPr>
      <p:grpSpPr>
        <a:xfrm>
          <a:off x="0" y="0"/>
          <a:ext cx="0" cy="0"/>
          <a:chOff x="0" y="0"/>
          <a:chExt cx="0" cy="0"/>
        </a:xfrm>
      </p:grpSpPr>
      <p:sp>
        <p:nvSpPr>
          <p:cNvPr id="175" name="Google Shape;175;p12"/>
          <p:cNvSpPr/>
          <p:nvPr/>
        </p:nvSpPr>
        <p:spPr>
          <a:xfrm>
            <a:off x="-634125" y="-88075"/>
            <a:ext cx="27908652" cy="12830142"/>
          </a:xfrm>
          <a:custGeom>
            <a:avLst/>
            <a:gdLst/>
            <a:ahLst/>
            <a:cxnLst/>
            <a:rect l="l" t="t" r="r" b="b"/>
            <a:pathLst>
              <a:path w="24752685" h="16501790" extrusionOk="0">
                <a:moveTo>
                  <a:pt x="0" y="0"/>
                </a:moveTo>
                <a:lnTo>
                  <a:pt x="24752685" y="0"/>
                </a:lnTo>
                <a:lnTo>
                  <a:pt x="24752685" y="16501790"/>
                </a:lnTo>
                <a:lnTo>
                  <a:pt x="0" y="16501790"/>
                </a:lnTo>
                <a:lnTo>
                  <a:pt x="0" y="0"/>
                </a:lnTo>
                <a:close/>
              </a:path>
            </a:pathLst>
          </a:custGeom>
          <a:blipFill rotWithShape="1">
            <a:blip r:embed="rId3">
              <a:alphaModFix/>
            </a:blip>
            <a:stretch>
              <a:fillRect/>
            </a:stretch>
          </a:blipFill>
          <a:ln>
            <a:noFill/>
          </a:ln>
        </p:spPr>
      </p:sp>
      <p:sp>
        <p:nvSpPr>
          <p:cNvPr id="176" name="Google Shape;176;p12"/>
          <p:cNvSpPr/>
          <p:nvPr/>
        </p:nvSpPr>
        <p:spPr>
          <a:xfrm>
            <a:off x="801822" y="8400632"/>
            <a:ext cx="2408400" cy="857668"/>
          </a:xfrm>
          <a:custGeom>
            <a:avLst/>
            <a:gdLst/>
            <a:ahLst/>
            <a:cxnLst/>
            <a:rect l="l" t="t" r="r" b="b"/>
            <a:pathLst>
              <a:path w="2408400" h="857668" extrusionOk="0">
                <a:moveTo>
                  <a:pt x="0" y="0"/>
                </a:moveTo>
                <a:lnTo>
                  <a:pt x="2408401" y="0"/>
                </a:lnTo>
                <a:lnTo>
                  <a:pt x="2408401" y="857668"/>
                </a:lnTo>
                <a:lnTo>
                  <a:pt x="0" y="857668"/>
                </a:lnTo>
                <a:lnTo>
                  <a:pt x="0" y="0"/>
                </a:lnTo>
                <a:close/>
              </a:path>
            </a:pathLst>
          </a:custGeom>
          <a:blipFill rotWithShape="1">
            <a:blip r:embed="rId4">
              <a:alphaModFix/>
            </a:blip>
            <a:stretch>
              <a:fillRect/>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180"/>
        <p:cNvGrpSpPr/>
        <p:nvPr/>
      </p:nvGrpSpPr>
      <p:grpSpPr>
        <a:xfrm>
          <a:off x="0" y="0"/>
          <a:ext cx="0" cy="0"/>
          <a:chOff x="0" y="0"/>
          <a:chExt cx="0" cy="0"/>
        </a:xfrm>
      </p:grpSpPr>
      <p:sp>
        <p:nvSpPr>
          <p:cNvPr id="181" name="Google Shape;181;p13"/>
          <p:cNvSpPr/>
          <p:nvPr/>
        </p:nvSpPr>
        <p:spPr>
          <a:xfrm>
            <a:off x="-88075" y="0"/>
            <a:ext cx="20208240" cy="10544175"/>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2532" b="-2532"/>
            </a:stretch>
          </a:blipFill>
          <a:ln>
            <a:noFill/>
          </a:ln>
        </p:spPr>
      </p:sp>
      <p:sp>
        <p:nvSpPr>
          <p:cNvPr id="182" name="Google Shape;182;p13"/>
          <p:cNvSpPr/>
          <p:nvPr/>
        </p:nvSpPr>
        <p:spPr>
          <a:xfrm>
            <a:off x="801822" y="8400632"/>
            <a:ext cx="2408400" cy="857668"/>
          </a:xfrm>
          <a:custGeom>
            <a:avLst/>
            <a:gdLst/>
            <a:ahLst/>
            <a:cxnLst/>
            <a:rect l="l" t="t" r="r" b="b"/>
            <a:pathLst>
              <a:path w="2408400" h="857668" extrusionOk="0">
                <a:moveTo>
                  <a:pt x="0" y="0"/>
                </a:moveTo>
                <a:lnTo>
                  <a:pt x="2408401" y="0"/>
                </a:lnTo>
                <a:lnTo>
                  <a:pt x="2408401" y="857668"/>
                </a:lnTo>
                <a:lnTo>
                  <a:pt x="0" y="857668"/>
                </a:lnTo>
                <a:lnTo>
                  <a:pt x="0" y="0"/>
                </a:lnTo>
                <a:close/>
              </a:path>
            </a:pathLst>
          </a:custGeom>
          <a:blipFill rotWithShape="1">
            <a:blip r:embed="rId4">
              <a:alphaModFix/>
            </a:blip>
            <a:stretch>
              <a:fillRect/>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186"/>
        <p:cNvGrpSpPr/>
        <p:nvPr/>
      </p:nvGrpSpPr>
      <p:grpSpPr>
        <a:xfrm>
          <a:off x="0" y="0"/>
          <a:ext cx="0" cy="0"/>
          <a:chOff x="0" y="0"/>
          <a:chExt cx="0" cy="0"/>
        </a:xfrm>
      </p:grpSpPr>
      <p:sp>
        <p:nvSpPr>
          <p:cNvPr id="187" name="Google Shape;187;p1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4488" b="-1664"/>
            </a:stretch>
          </a:blipFill>
          <a:ln>
            <a:noFill/>
          </a:ln>
        </p:spPr>
      </p:sp>
      <p:sp>
        <p:nvSpPr>
          <p:cNvPr id="188" name="Google Shape;188;p14"/>
          <p:cNvSpPr/>
          <p:nvPr/>
        </p:nvSpPr>
        <p:spPr>
          <a:xfrm>
            <a:off x="801822" y="8400632"/>
            <a:ext cx="2408400" cy="857668"/>
          </a:xfrm>
          <a:custGeom>
            <a:avLst/>
            <a:gdLst/>
            <a:ahLst/>
            <a:cxnLst/>
            <a:rect l="l" t="t" r="r" b="b"/>
            <a:pathLst>
              <a:path w="2408400" h="857668" extrusionOk="0">
                <a:moveTo>
                  <a:pt x="0" y="0"/>
                </a:moveTo>
                <a:lnTo>
                  <a:pt x="2408401" y="0"/>
                </a:lnTo>
                <a:lnTo>
                  <a:pt x="2408401" y="857668"/>
                </a:lnTo>
                <a:lnTo>
                  <a:pt x="0" y="857668"/>
                </a:lnTo>
                <a:lnTo>
                  <a:pt x="0" y="0"/>
                </a:lnTo>
                <a:close/>
              </a:path>
            </a:pathLst>
          </a:custGeom>
          <a:blipFill rotWithShape="1">
            <a:blip r:embed="rId4">
              <a:alphaModFix/>
            </a:blip>
            <a:stretch>
              <a:fillRect/>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192"/>
        <p:cNvGrpSpPr/>
        <p:nvPr/>
      </p:nvGrpSpPr>
      <p:grpSpPr>
        <a:xfrm>
          <a:off x="0" y="0"/>
          <a:ext cx="0" cy="0"/>
          <a:chOff x="0" y="0"/>
          <a:chExt cx="0" cy="0"/>
        </a:xfrm>
      </p:grpSpPr>
      <p:sp>
        <p:nvSpPr>
          <p:cNvPr id="193" name="Google Shape;193;p15"/>
          <p:cNvSpPr/>
          <p:nvPr/>
        </p:nvSpPr>
        <p:spPr>
          <a:xfrm>
            <a:off x="455209" y="487069"/>
            <a:ext cx="17377583" cy="9312861"/>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5"/>
          <p:cNvSpPr/>
          <p:nvPr/>
        </p:nvSpPr>
        <p:spPr>
          <a:xfrm>
            <a:off x="801822" y="8400632"/>
            <a:ext cx="2408400" cy="857668"/>
          </a:xfrm>
          <a:custGeom>
            <a:avLst/>
            <a:gdLst/>
            <a:ahLst/>
            <a:cxnLst/>
            <a:rect l="l" t="t" r="r" b="b"/>
            <a:pathLst>
              <a:path w="2408400" h="857668" extrusionOk="0">
                <a:moveTo>
                  <a:pt x="0" y="0"/>
                </a:moveTo>
                <a:lnTo>
                  <a:pt x="2408401" y="0"/>
                </a:lnTo>
                <a:lnTo>
                  <a:pt x="2408401" y="857668"/>
                </a:lnTo>
                <a:lnTo>
                  <a:pt x="0" y="857668"/>
                </a:lnTo>
                <a:lnTo>
                  <a:pt x="0" y="0"/>
                </a:lnTo>
                <a:close/>
              </a:path>
            </a:pathLst>
          </a:custGeom>
          <a:blipFill rotWithShape="1">
            <a:blip r:embed="rId3">
              <a:alphaModFix/>
            </a:blip>
            <a:stretch>
              <a:fillRect/>
            </a:stretch>
          </a:blipFill>
          <a:ln>
            <a:noFill/>
          </a:ln>
        </p:spPr>
      </p:sp>
      <p:sp>
        <p:nvSpPr>
          <p:cNvPr id="195" name="Google Shape;195;p15"/>
          <p:cNvSpPr txBox="1"/>
          <p:nvPr/>
        </p:nvSpPr>
        <p:spPr>
          <a:xfrm>
            <a:off x="4045789" y="4313786"/>
            <a:ext cx="10196400" cy="2361000"/>
          </a:xfrm>
          <a:prstGeom prst="rect">
            <a:avLst/>
          </a:prstGeom>
          <a:noFill/>
          <a:ln>
            <a:noFill/>
          </a:ln>
        </p:spPr>
        <p:txBody>
          <a:bodyPr spcFirstLastPara="1" wrap="square" lIns="0" tIns="0" rIns="0" bIns="0" anchor="t" anchorCtr="0">
            <a:spAutoFit/>
          </a:bodyPr>
          <a:lstStyle/>
          <a:p>
            <a:pPr marL="0" marR="0" lvl="0" indent="0" algn="ctr" rtl="0">
              <a:lnSpc>
                <a:spcPct val="120001"/>
              </a:lnSpc>
              <a:spcBef>
                <a:spcPts val="0"/>
              </a:spcBef>
              <a:spcAft>
                <a:spcPts val="0"/>
              </a:spcAft>
              <a:buNone/>
            </a:pPr>
            <a:r>
              <a:rPr lang="en-US" sz="15339" b="1" i="0" u="none" strike="noStrike" cap="none">
                <a:solidFill>
                  <a:srgbClr val="FF3B82"/>
                </a:solidFill>
                <a:latin typeface="League Spartan"/>
                <a:ea typeface="League Spartan"/>
                <a:cs typeface="League Spartan"/>
                <a:sym typeface="League Spartan"/>
              </a:rPr>
              <a:t>LOYALTY</a:t>
            </a:r>
            <a:endParaRPr b="1"/>
          </a:p>
        </p:txBody>
      </p:sp>
      <p:sp>
        <p:nvSpPr>
          <p:cNvPr id="196" name="Google Shape;196;p15"/>
          <p:cNvSpPr txBox="1"/>
          <p:nvPr/>
        </p:nvSpPr>
        <p:spPr>
          <a:xfrm>
            <a:off x="3210223" y="4045270"/>
            <a:ext cx="11867700" cy="4035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2622" b="1" i="0" u="none" strike="noStrike" cap="none">
                <a:solidFill>
                  <a:srgbClr val="000000"/>
                </a:solidFill>
                <a:latin typeface="Montserrat"/>
                <a:ea typeface="Montserrat"/>
                <a:cs typeface="Montserrat"/>
                <a:sym typeface="Montserrat"/>
              </a:rPr>
              <a:t>VALUE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Shape 200"/>
        <p:cNvGrpSpPr/>
        <p:nvPr/>
      </p:nvGrpSpPr>
      <p:grpSpPr>
        <a:xfrm>
          <a:off x="0" y="0"/>
          <a:ext cx="0" cy="0"/>
          <a:chOff x="0" y="0"/>
          <a:chExt cx="0" cy="0"/>
        </a:xfrm>
      </p:grpSpPr>
      <p:sp>
        <p:nvSpPr>
          <p:cNvPr id="201" name="Google Shape;201;p16"/>
          <p:cNvSpPr/>
          <p:nvPr/>
        </p:nvSpPr>
        <p:spPr>
          <a:xfrm>
            <a:off x="455209" y="487069"/>
            <a:ext cx="17377583" cy="9312861"/>
          </a:xfrm>
          <a:prstGeom prst="rect">
            <a:avLst/>
          </a:prstGeom>
          <a:solidFill>
            <a:srgbClr val="F684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6"/>
          <p:cNvSpPr/>
          <p:nvPr/>
        </p:nvSpPr>
        <p:spPr>
          <a:xfrm>
            <a:off x="2570026" y="3051372"/>
            <a:ext cx="1815752" cy="66201"/>
          </a:xfrm>
          <a:custGeom>
            <a:avLst/>
            <a:gdLst/>
            <a:ahLst/>
            <a:cxnLst/>
            <a:rect l="l" t="t" r="r" b="b"/>
            <a:pathLst>
              <a:path w="1815752" h="66201" extrusionOk="0">
                <a:moveTo>
                  <a:pt x="0" y="0"/>
                </a:moveTo>
                <a:lnTo>
                  <a:pt x="1815752" y="0"/>
                </a:lnTo>
                <a:lnTo>
                  <a:pt x="1815752" y="66201"/>
                </a:lnTo>
                <a:lnTo>
                  <a:pt x="0" y="66201"/>
                </a:lnTo>
                <a:lnTo>
                  <a:pt x="0" y="0"/>
                </a:lnTo>
                <a:close/>
              </a:path>
            </a:pathLst>
          </a:custGeom>
          <a:blipFill rotWithShape="1">
            <a:blip r:embed="rId3">
              <a:alphaModFix/>
            </a:blip>
            <a:stretch>
              <a:fillRect t="-1321364" b="-1321364"/>
            </a:stretch>
          </a:blipFill>
          <a:ln>
            <a:noFill/>
          </a:ln>
        </p:spPr>
      </p:sp>
      <p:sp>
        <p:nvSpPr>
          <p:cNvPr id="203" name="Google Shape;203;p16"/>
          <p:cNvSpPr/>
          <p:nvPr/>
        </p:nvSpPr>
        <p:spPr>
          <a:xfrm>
            <a:off x="14850900" y="8400632"/>
            <a:ext cx="2408400" cy="857668"/>
          </a:xfrm>
          <a:custGeom>
            <a:avLst/>
            <a:gdLst/>
            <a:ahLst/>
            <a:cxnLst/>
            <a:rect l="l" t="t" r="r" b="b"/>
            <a:pathLst>
              <a:path w="2408400" h="857668" extrusionOk="0">
                <a:moveTo>
                  <a:pt x="0" y="0"/>
                </a:moveTo>
                <a:lnTo>
                  <a:pt x="2408400" y="0"/>
                </a:lnTo>
                <a:lnTo>
                  <a:pt x="2408400" y="857668"/>
                </a:lnTo>
                <a:lnTo>
                  <a:pt x="0" y="857668"/>
                </a:lnTo>
                <a:lnTo>
                  <a:pt x="0" y="0"/>
                </a:lnTo>
                <a:close/>
              </a:path>
            </a:pathLst>
          </a:custGeom>
          <a:blipFill rotWithShape="1">
            <a:blip r:embed="rId4">
              <a:alphaModFix/>
            </a:blip>
            <a:stretch>
              <a:fillRect/>
            </a:stretch>
          </a:blipFill>
          <a:ln>
            <a:noFill/>
          </a:ln>
        </p:spPr>
      </p:sp>
      <p:sp>
        <p:nvSpPr>
          <p:cNvPr id="204" name="Google Shape;204;p16"/>
          <p:cNvSpPr/>
          <p:nvPr/>
        </p:nvSpPr>
        <p:spPr>
          <a:xfrm>
            <a:off x="9144000" y="487069"/>
            <a:ext cx="8688791" cy="9312861"/>
          </a:xfrm>
          <a:custGeom>
            <a:avLst/>
            <a:gdLst/>
            <a:ahLst/>
            <a:cxnLst/>
            <a:rect l="l" t="t" r="r" b="b"/>
            <a:pathLst>
              <a:path w="8688791" h="9312861" extrusionOk="0">
                <a:moveTo>
                  <a:pt x="0" y="0"/>
                </a:moveTo>
                <a:lnTo>
                  <a:pt x="8688791" y="0"/>
                </a:lnTo>
                <a:lnTo>
                  <a:pt x="8688791" y="9312862"/>
                </a:lnTo>
                <a:lnTo>
                  <a:pt x="0" y="9312862"/>
                </a:lnTo>
                <a:lnTo>
                  <a:pt x="0" y="0"/>
                </a:lnTo>
                <a:close/>
              </a:path>
            </a:pathLst>
          </a:custGeom>
          <a:blipFill rotWithShape="1">
            <a:blip r:embed="rId5">
              <a:alphaModFix/>
            </a:blip>
            <a:stretch>
              <a:fillRect l="-20957" r="-40213"/>
            </a:stretch>
          </a:blipFill>
          <a:ln>
            <a:noFill/>
          </a:ln>
        </p:spPr>
      </p:sp>
      <p:sp>
        <p:nvSpPr>
          <p:cNvPr id="205" name="Google Shape;205;p16"/>
          <p:cNvSpPr txBox="1"/>
          <p:nvPr/>
        </p:nvSpPr>
        <p:spPr>
          <a:xfrm>
            <a:off x="2570026" y="3642423"/>
            <a:ext cx="5612100" cy="4600500"/>
          </a:xfrm>
          <a:prstGeom prst="rect">
            <a:avLst/>
          </a:prstGeom>
          <a:noFill/>
          <a:ln>
            <a:noFill/>
          </a:ln>
        </p:spPr>
        <p:txBody>
          <a:bodyPr spcFirstLastPara="1" wrap="square" lIns="0" tIns="0" rIns="0" bIns="0" anchor="t" anchorCtr="0">
            <a:spAutoFit/>
          </a:bodyPr>
          <a:lstStyle/>
          <a:p>
            <a:pPr marL="786985" marR="0" lvl="1" indent="-393492" algn="l" rtl="0">
              <a:lnSpc>
                <a:spcPct val="120000"/>
              </a:lnSpc>
              <a:spcBef>
                <a:spcPts val="0"/>
              </a:spcBef>
              <a:spcAft>
                <a:spcPts val="0"/>
              </a:spcAft>
              <a:buClr>
                <a:srgbClr val="F5FBF6"/>
              </a:buClr>
              <a:buSzPts val="3645"/>
              <a:buFont typeface="Arial"/>
              <a:buChar char="•"/>
            </a:pPr>
            <a:r>
              <a:rPr lang="en-US" sz="3645">
                <a:solidFill>
                  <a:srgbClr val="F5FBF6"/>
                </a:solidFill>
                <a:latin typeface="League Spartan"/>
                <a:ea typeface="League Spartan"/>
                <a:cs typeface="League Spartan"/>
                <a:sym typeface="League Spartan"/>
              </a:rPr>
              <a:t>Loyal Daughter</a:t>
            </a:r>
            <a:endParaRPr/>
          </a:p>
          <a:p>
            <a:pPr marL="786985" marR="0" lvl="1" indent="-393492" algn="l" rtl="0">
              <a:lnSpc>
                <a:spcPct val="120000"/>
              </a:lnSpc>
              <a:spcBef>
                <a:spcPts val="0"/>
              </a:spcBef>
              <a:spcAft>
                <a:spcPts val="0"/>
              </a:spcAft>
              <a:buClr>
                <a:srgbClr val="F5FBF6"/>
              </a:buClr>
              <a:buSzPts val="3645"/>
              <a:buFont typeface="Arial"/>
              <a:buChar char="•"/>
            </a:pPr>
            <a:r>
              <a:rPr lang="en-US" sz="3645" b="0" i="0" u="none" strike="noStrike" cap="none">
                <a:solidFill>
                  <a:srgbClr val="F5FBF6"/>
                </a:solidFill>
                <a:latin typeface="League Spartan"/>
                <a:ea typeface="League Spartan"/>
                <a:cs typeface="League Spartan"/>
                <a:sym typeface="League Spartan"/>
              </a:rPr>
              <a:t>Loyal wife</a:t>
            </a:r>
            <a:endParaRPr/>
          </a:p>
          <a:p>
            <a:pPr marL="786985" marR="0" lvl="1" indent="-393492" algn="l" rtl="0">
              <a:lnSpc>
                <a:spcPct val="120000"/>
              </a:lnSpc>
              <a:spcBef>
                <a:spcPts val="0"/>
              </a:spcBef>
              <a:spcAft>
                <a:spcPts val="0"/>
              </a:spcAft>
              <a:buClr>
                <a:srgbClr val="F5FBF6"/>
              </a:buClr>
              <a:buSzPts val="3645"/>
              <a:buFont typeface="Arial"/>
              <a:buChar char="•"/>
            </a:pPr>
            <a:r>
              <a:rPr lang="en-US" sz="3645" b="0" i="0" u="none" strike="noStrike" cap="none">
                <a:solidFill>
                  <a:srgbClr val="F5FBF6"/>
                </a:solidFill>
                <a:latin typeface="League Spartan"/>
                <a:ea typeface="League Spartan"/>
                <a:cs typeface="League Spartan"/>
                <a:sym typeface="League Spartan"/>
              </a:rPr>
              <a:t>Loyal mom</a:t>
            </a:r>
            <a:endParaRPr/>
          </a:p>
          <a:p>
            <a:pPr marL="786985" marR="0" lvl="1" indent="-393492" algn="l" rtl="0">
              <a:lnSpc>
                <a:spcPct val="120000"/>
              </a:lnSpc>
              <a:spcBef>
                <a:spcPts val="0"/>
              </a:spcBef>
              <a:spcAft>
                <a:spcPts val="0"/>
              </a:spcAft>
              <a:buClr>
                <a:srgbClr val="F5FBF6"/>
              </a:buClr>
              <a:buSzPts val="3645"/>
              <a:buFont typeface="Arial"/>
              <a:buChar char="•"/>
            </a:pPr>
            <a:r>
              <a:rPr lang="en-US" sz="3645" b="0" i="0" u="none" strike="noStrike" cap="none">
                <a:solidFill>
                  <a:srgbClr val="F5FBF6"/>
                </a:solidFill>
                <a:latin typeface="League Spartan"/>
                <a:ea typeface="League Spartan"/>
                <a:cs typeface="League Spartan"/>
                <a:sym typeface="League Spartan"/>
              </a:rPr>
              <a:t>Loyal employer </a:t>
            </a:r>
            <a:endParaRPr/>
          </a:p>
          <a:p>
            <a:pPr marL="786985" marR="0" lvl="1" indent="-393492" algn="l" rtl="0">
              <a:lnSpc>
                <a:spcPct val="120000"/>
              </a:lnSpc>
              <a:spcBef>
                <a:spcPts val="0"/>
              </a:spcBef>
              <a:spcAft>
                <a:spcPts val="0"/>
              </a:spcAft>
              <a:buClr>
                <a:srgbClr val="F5FBF6"/>
              </a:buClr>
              <a:buSzPts val="3645"/>
              <a:buFont typeface="Arial"/>
              <a:buChar char="•"/>
            </a:pPr>
            <a:r>
              <a:rPr lang="en-US" sz="3645" b="0" i="0" u="none" strike="noStrike" cap="none">
                <a:solidFill>
                  <a:srgbClr val="F5FBF6"/>
                </a:solidFill>
                <a:latin typeface="League Spartan"/>
                <a:ea typeface="League Spartan"/>
                <a:cs typeface="League Spartan"/>
                <a:sym typeface="League Spartan"/>
              </a:rPr>
              <a:t>Loyal to family </a:t>
            </a:r>
            <a:endParaRPr/>
          </a:p>
          <a:p>
            <a:pPr marL="786985" marR="0" lvl="1" indent="-393492" algn="l" rtl="0">
              <a:lnSpc>
                <a:spcPct val="120000"/>
              </a:lnSpc>
              <a:spcBef>
                <a:spcPts val="0"/>
              </a:spcBef>
              <a:spcAft>
                <a:spcPts val="0"/>
              </a:spcAft>
              <a:buClr>
                <a:srgbClr val="F5FBF6"/>
              </a:buClr>
              <a:buSzPts val="3645"/>
              <a:buFont typeface="Arial"/>
              <a:buChar char="•"/>
            </a:pPr>
            <a:r>
              <a:rPr lang="en-US" sz="3645" b="0" i="0" u="none" strike="noStrike" cap="none">
                <a:solidFill>
                  <a:srgbClr val="F5FBF6"/>
                </a:solidFill>
                <a:latin typeface="League Spartan"/>
                <a:ea typeface="League Spartan"/>
                <a:cs typeface="League Spartan"/>
                <a:sym typeface="League Spartan"/>
              </a:rPr>
              <a:t>Loyal to self</a:t>
            </a:r>
            <a:endParaRPr/>
          </a:p>
          <a:p>
            <a:pPr marL="0" marR="0" lvl="0" indent="0" algn="l" rtl="0">
              <a:lnSpc>
                <a:spcPct val="120000"/>
              </a:lnSpc>
              <a:spcBef>
                <a:spcPts val="0"/>
              </a:spcBef>
              <a:spcAft>
                <a:spcPts val="0"/>
              </a:spcAft>
              <a:buNone/>
            </a:pPr>
            <a:endParaRPr sz="3645" b="0" i="0" u="none" strike="noStrike" cap="none">
              <a:solidFill>
                <a:srgbClr val="F5FBF6"/>
              </a:solidFill>
              <a:latin typeface="League Spartan"/>
              <a:ea typeface="League Spartan"/>
              <a:cs typeface="League Spartan"/>
              <a:sym typeface="League Spartan"/>
            </a:endParaRPr>
          </a:p>
        </p:txBody>
      </p:sp>
      <p:sp>
        <p:nvSpPr>
          <p:cNvPr id="206" name="Google Shape;206;p16"/>
          <p:cNvSpPr txBox="1"/>
          <p:nvPr/>
        </p:nvSpPr>
        <p:spPr>
          <a:xfrm>
            <a:off x="2373912" y="7632168"/>
            <a:ext cx="5505152" cy="368689"/>
          </a:xfrm>
          <a:prstGeom prst="rect">
            <a:avLst/>
          </a:prstGeom>
          <a:noFill/>
          <a:ln>
            <a:noFill/>
          </a:ln>
        </p:spPr>
        <p:txBody>
          <a:bodyPr spcFirstLastPara="1" wrap="square" lIns="0" tIns="0" rIns="0" bIns="0" anchor="t" anchorCtr="0">
            <a:spAutoFit/>
          </a:bodyPr>
          <a:lstStyle/>
          <a:p>
            <a:pPr marL="0" marR="0" lvl="0" indent="0" algn="r" rtl="0">
              <a:lnSpc>
                <a:spcPct val="165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210"/>
        <p:cNvGrpSpPr/>
        <p:nvPr/>
      </p:nvGrpSpPr>
      <p:grpSpPr>
        <a:xfrm>
          <a:off x="0" y="0"/>
          <a:ext cx="0" cy="0"/>
          <a:chOff x="0" y="0"/>
          <a:chExt cx="0" cy="0"/>
        </a:xfrm>
      </p:grpSpPr>
      <p:sp>
        <p:nvSpPr>
          <p:cNvPr id="211" name="Google Shape;211;p17"/>
          <p:cNvSpPr/>
          <p:nvPr/>
        </p:nvSpPr>
        <p:spPr>
          <a:xfrm>
            <a:off x="455209" y="487069"/>
            <a:ext cx="17377583" cy="9312861"/>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7"/>
          <p:cNvSpPr/>
          <p:nvPr/>
        </p:nvSpPr>
        <p:spPr>
          <a:xfrm>
            <a:off x="801822" y="8400632"/>
            <a:ext cx="2408400" cy="857668"/>
          </a:xfrm>
          <a:custGeom>
            <a:avLst/>
            <a:gdLst/>
            <a:ahLst/>
            <a:cxnLst/>
            <a:rect l="l" t="t" r="r" b="b"/>
            <a:pathLst>
              <a:path w="2408400" h="857668" extrusionOk="0">
                <a:moveTo>
                  <a:pt x="0" y="0"/>
                </a:moveTo>
                <a:lnTo>
                  <a:pt x="2408401" y="0"/>
                </a:lnTo>
                <a:lnTo>
                  <a:pt x="2408401" y="857668"/>
                </a:lnTo>
                <a:lnTo>
                  <a:pt x="0" y="857668"/>
                </a:lnTo>
                <a:lnTo>
                  <a:pt x="0" y="0"/>
                </a:lnTo>
                <a:close/>
              </a:path>
            </a:pathLst>
          </a:custGeom>
          <a:blipFill rotWithShape="1">
            <a:blip r:embed="rId3">
              <a:alphaModFix/>
            </a:blip>
            <a:stretch>
              <a:fillRect/>
            </a:stretch>
          </a:blipFill>
          <a:ln>
            <a:noFill/>
          </a:ln>
        </p:spPr>
      </p:sp>
      <p:sp>
        <p:nvSpPr>
          <p:cNvPr id="213" name="Google Shape;213;p17"/>
          <p:cNvSpPr txBox="1"/>
          <p:nvPr/>
        </p:nvSpPr>
        <p:spPr>
          <a:xfrm>
            <a:off x="4045789" y="4363361"/>
            <a:ext cx="10196400" cy="2361000"/>
          </a:xfrm>
          <a:prstGeom prst="rect">
            <a:avLst/>
          </a:prstGeom>
          <a:noFill/>
          <a:ln>
            <a:noFill/>
          </a:ln>
        </p:spPr>
        <p:txBody>
          <a:bodyPr spcFirstLastPara="1" wrap="square" lIns="0" tIns="0" rIns="0" bIns="0" anchor="t" anchorCtr="0">
            <a:spAutoFit/>
          </a:bodyPr>
          <a:lstStyle/>
          <a:p>
            <a:pPr marL="0" marR="0" lvl="0" indent="0" algn="ctr" rtl="0">
              <a:lnSpc>
                <a:spcPct val="120001"/>
              </a:lnSpc>
              <a:spcBef>
                <a:spcPts val="0"/>
              </a:spcBef>
              <a:spcAft>
                <a:spcPts val="0"/>
              </a:spcAft>
              <a:buNone/>
            </a:pPr>
            <a:r>
              <a:rPr lang="en-US" sz="15339" b="1" i="0" u="none" strike="noStrike" cap="none">
                <a:solidFill>
                  <a:srgbClr val="FF3B82"/>
                </a:solidFill>
                <a:latin typeface="League Spartan"/>
                <a:ea typeface="League Spartan"/>
                <a:cs typeface="League Spartan"/>
                <a:sym typeface="League Spartan"/>
              </a:rPr>
              <a:t>LOVE</a:t>
            </a:r>
            <a:endParaRPr b="1"/>
          </a:p>
        </p:txBody>
      </p:sp>
      <p:sp>
        <p:nvSpPr>
          <p:cNvPr id="214" name="Google Shape;214;p17"/>
          <p:cNvSpPr txBox="1"/>
          <p:nvPr/>
        </p:nvSpPr>
        <p:spPr>
          <a:xfrm>
            <a:off x="3210223" y="4292020"/>
            <a:ext cx="11867700" cy="4035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2622" b="1" i="0" u="none" strike="noStrike" cap="none">
                <a:solidFill>
                  <a:srgbClr val="000000"/>
                </a:solidFill>
                <a:latin typeface="Montserrat"/>
                <a:ea typeface="Montserrat"/>
                <a:cs typeface="Montserrat"/>
                <a:sym typeface="Montserrat"/>
              </a:rPr>
              <a:t>VALUE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218"/>
        <p:cNvGrpSpPr/>
        <p:nvPr/>
      </p:nvGrpSpPr>
      <p:grpSpPr>
        <a:xfrm>
          <a:off x="0" y="0"/>
          <a:ext cx="0" cy="0"/>
          <a:chOff x="0" y="0"/>
          <a:chExt cx="0" cy="0"/>
        </a:xfrm>
      </p:grpSpPr>
      <p:sp>
        <p:nvSpPr>
          <p:cNvPr id="219" name="Google Shape;219;p18"/>
          <p:cNvSpPr/>
          <p:nvPr/>
        </p:nvSpPr>
        <p:spPr>
          <a:xfrm>
            <a:off x="366397" y="362163"/>
            <a:ext cx="8918460" cy="9535886"/>
          </a:xfrm>
          <a:custGeom>
            <a:avLst/>
            <a:gdLst/>
            <a:ahLst/>
            <a:cxnLst/>
            <a:rect l="l" t="t" r="r" b="b"/>
            <a:pathLst>
              <a:path w="8918460" h="9535886" extrusionOk="0">
                <a:moveTo>
                  <a:pt x="0" y="0"/>
                </a:moveTo>
                <a:lnTo>
                  <a:pt x="8918461" y="0"/>
                </a:lnTo>
                <a:lnTo>
                  <a:pt x="8918461" y="9535885"/>
                </a:lnTo>
                <a:lnTo>
                  <a:pt x="0" y="9535885"/>
                </a:lnTo>
                <a:lnTo>
                  <a:pt x="0" y="0"/>
                </a:lnTo>
                <a:close/>
              </a:path>
            </a:pathLst>
          </a:custGeom>
          <a:blipFill rotWithShape="1">
            <a:blip r:embed="rId3">
              <a:alphaModFix/>
            </a:blip>
            <a:stretch>
              <a:fillRect l="-11439" r="-48939"/>
            </a:stretch>
          </a:blipFill>
          <a:ln>
            <a:noFill/>
          </a:ln>
        </p:spPr>
      </p:sp>
      <p:sp>
        <p:nvSpPr>
          <p:cNvPr id="220" name="Google Shape;220;p18"/>
          <p:cNvSpPr/>
          <p:nvPr/>
        </p:nvSpPr>
        <p:spPr>
          <a:xfrm>
            <a:off x="9284858" y="-1116623"/>
            <a:ext cx="8573218" cy="13939918"/>
          </a:xfrm>
          <a:custGeom>
            <a:avLst/>
            <a:gdLst/>
            <a:ahLst/>
            <a:cxnLst/>
            <a:rect l="l" t="t" r="r" b="b"/>
            <a:pathLst>
              <a:path w="8573218" h="13939918" extrusionOk="0">
                <a:moveTo>
                  <a:pt x="0" y="0"/>
                </a:moveTo>
                <a:lnTo>
                  <a:pt x="8573218" y="0"/>
                </a:lnTo>
                <a:lnTo>
                  <a:pt x="8573218" y="13939918"/>
                </a:lnTo>
                <a:lnTo>
                  <a:pt x="0" y="13939918"/>
                </a:lnTo>
                <a:lnTo>
                  <a:pt x="0" y="0"/>
                </a:lnTo>
                <a:close/>
              </a:path>
            </a:pathLst>
          </a:custGeom>
          <a:blipFill rotWithShape="1">
            <a:blip r:embed="rId4">
              <a:alphaModFix/>
            </a:blip>
            <a:stretch>
              <a:fillRect l="-31297" r="-31296"/>
            </a:stretch>
          </a:blipFill>
          <a:ln>
            <a:noFill/>
          </a:ln>
        </p:spPr>
      </p:sp>
      <p:sp>
        <p:nvSpPr>
          <p:cNvPr id="221" name="Google Shape;221;p18"/>
          <p:cNvSpPr txBox="1"/>
          <p:nvPr/>
        </p:nvSpPr>
        <p:spPr>
          <a:xfrm>
            <a:off x="10334375" y="2992025"/>
            <a:ext cx="6815700" cy="3241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019" b="1" i="0" u="none" strike="noStrike" cap="none">
                <a:solidFill>
                  <a:srgbClr val="000000"/>
                </a:solidFill>
                <a:latin typeface="League Spartan"/>
                <a:ea typeface="League Spartan"/>
                <a:cs typeface="League Spartan"/>
                <a:sym typeface="League Spartan"/>
              </a:rPr>
              <a:t>THE OPPOSITE OF LOVE IS FEAR...</a:t>
            </a:r>
            <a:endParaRPr b="1"/>
          </a:p>
        </p:txBody>
      </p:sp>
      <p:sp>
        <p:nvSpPr>
          <p:cNvPr id="222" name="Google Shape;222;p18"/>
          <p:cNvSpPr txBox="1"/>
          <p:nvPr/>
        </p:nvSpPr>
        <p:spPr>
          <a:xfrm>
            <a:off x="10825588" y="1647470"/>
            <a:ext cx="5491758" cy="24026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415" b="1" i="0" u="none" strike="noStrike" cap="none">
                <a:solidFill>
                  <a:srgbClr val="555555"/>
                </a:solidFill>
                <a:latin typeface="Montserrat"/>
                <a:ea typeface="Montserrat"/>
                <a:cs typeface="Montserrat"/>
                <a:sym typeface="Montserrat"/>
              </a:rPr>
              <a:t>MORTGAGE GIRLFRIENDS</a:t>
            </a:r>
            <a:endParaRPr/>
          </a:p>
        </p:txBody>
      </p:sp>
      <p:sp>
        <p:nvSpPr>
          <p:cNvPr id="223" name="Google Shape;223;p18"/>
          <p:cNvSpPr/>
          <p:nvPr/>
        </p:nvSpPr>
        <p:spPr>
          <a:xfrm>
            <a:off x="12663590" y="1283412"/>
            <a:ext cx="1815752" cy="66201"/>
          </a:xfrm>
          <a:custGeom>
            <a:avLst/>
            <a:gdLst/>
            <a:ahLst/>
            <a:cxnLst/>
            <a:rect l="l" t="t" r="r" b="b"/>
            <a:pathLst>
              <a:path w="1815752" h="66201" extrusionOk="0">
                <a:moveTo>
                  <a:pt x="0" y="0"/>
                </a:moveTo>
                <a:lnTo>
                  <a:pt x="1815753" y="0"/>
                </a:lnTo>
                <a:lnTo>
                  <a:pt x="1815753" y="66201"/>
                </a:lnTo>
                <a:lnTo>
                  <a:pt x="0" y="66201"/>
                </a:lnTo>
                <a:lnTo>
                  <a:pt x="0" y="0"/>
                </a:lnTo>
                <a:close/>
              </a:path>
            </a:pathLst>
          </a:custGeom>
          <a:blipFill rotWithShape="1">
            <a:blip r:embed="rId5">
              <a:alphaModFix/>
            </a:blip>
            <a:stretch>
              <a:fillRect t="-1321364" b="-1321364"/>
            </a:stretch>
          </a:blipFill>
          <a:ln>
            <a:noFill/>
          </a:ln>
        </p:spPr>
      </p:sp>
      <p:sp>
        <p:nvSpPr>
          <p:cNvPr id="224" name="Google Shape;224;p18"/>
          <p:cNvSpPr/>
          <p:nvPr/>
        </p:nvSpPr>
        <p:spPr>
          <a:xfrm>
            <a:off x="534395" y="8721546"/>
            <a:ext cx="2408400" cy="857668"/>
          </a:xfrm>
          <a:custGeom>
            <a:avLst/>
            <a:gdLst/>
            <a:ahLst/>
            <a:cxnLst/>
            <a:rect l="l" t="t" r="r" b="b"/>
            <a:pathLst>
              <a:path w="2408400" h="857668" extrusionOk="0">
                <a:moveTo>
                  <a:pt x="0" y="0"/>
                </a:moveTo>
                <a:lnTo>
                  <a:pt x="2408400" y="0"/>
                </a:lnTo>
                <a:lnTo>
                  <a:pt x="2408400" y="857667"/>
                </a:lnTo>
                <a:lnTo>
                  <a:pt x="0" y="857667"/>
                </a:lnTo>
                <a:lnTo>
                  <a:pt x="0" y="0"/>
                </a:lnTo>
                <a:close/>
              </a:path>
            </a:pathLst>
          </a:custGeom>
          <a:blipFill rotWithShape="1">
            <a:blip r:embed="rId6">
              <a:alphaModFix/>
            </a:blip>
            <a:stretch>
              <a:fillRect/>
            </a:stretch>
          </a:blipFill>
          <a:ln>
            <a:noFill/>
          </a:ln>
        </p:spPr>
      </p:sp>
      <p:sp>
        <p:nvSpPr>
          <p:cNvPr id="225" name="Google Shape;225;p18"/>
          <p:cNvSpPr txBox="1"/>
          <p:nvPr/>
        </p:nvSpPr>
        <p:spPr>
          <a:xfrm>
            <a:off x="10334377" y="6615353"/>
            <a:ext cx="4593000" cy="1437600"/>
          </a:xfrm>
          <a:prstGeom prst="rect">
            <a:avLst/>
          </a:prstGeom>
          <a:noFill/>
          <a:ln>
            <a:noFill/>
          </a:ln>
        </p:spPr>
        <p:txBody>
          <a:bodyPr spcFirstLastPara="1" wrap="square" lIns="0" tIns="0" rIns="0" bIns="0" anchor="t" anchorCtr="0">
            <a:spAutoFit/>
          </a:bodyPr>
          <a:lstStyle/>
          <a:p>
            <a:pPr marL="916521" marR="0" lvl="1" indent="-458260" algn="l" rtl="0">
              <a:lnSpc>
                <a:spcPct val="120000"/>
              </a:lnSpc>
              <a:spcBef>
                <a:spcPts val="0"/>
              </a:spcBef>
              <a:spcAft>
                <a:spcPts val="0"/>
              </a:spcAft>
              <a:buClr>
                <a:srgbClr val="000000"/>
              </a:buClr>
              <a:buSzPts val="4245"/>
              <a:buFont typeface="Arial"/>
              <a:buChar char="•"/>
            </a:pPr>
            <a:r>
              <a:rPr lang="en-US" sz="4245" b="0" i="0" u="none" strike="noStrike" cap="none">
                <a:solidFill>
                  <a:srgbClr val="000000"/>
                </a:solidFill>
                <a:latin typeface="Montserrat"/>
                <a:ea typeface="Montserrat"/>
                <a:cs typeface="Montserrat"/>
                <a:sym typeface="Montserrat"/>
              </a:rPr>
              <a:t>SCARCITY</a:t>
            </a:r>
            <a:endParaRPr/>
          </a:p>
          <a:p>
            <a:pPr marL="916521" marR="0" lvl="1" indent="-458260" algn="l" rtl="0">
              <a:lnSpc>
                <a:spcPct val="120000"/>
              </a:lnSpc>
              <a:spcBef>
                <a:spcPts val="0"/>
              </a:spcBef>
              <a:spcAft>
                <a:spcPts val="0"/>
              </a:spcAft>
              <a:buClr>
                <a:srgbClr val="000000"/>
              </a:buClr>
              <a:buSzPts val="4245"/>
              <a:buFont typeface="Arial"/>
              <a:buChar char="•"/>
            </a:pPr>
            <a:r>
              <a:rPr lang="en-US" sz="4245" b="0" i="0" u="none" strike="noStrike" cap="none">
                <a:solidFill>
                  <a:srgbClr val="000000"/>
                </a:solidFill>
                <a:latin typeface="Montserrat"/>
                <a:ea typeface="Montserrat"/>
                <a:cs typeface="Montserrat"/>
                <a:sym typeface="Montserrat"/>
              </a:rPr>
              <a:t>ABUNDANCE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229"/>
        <p:cNvGrpSpPr/>
        <p:nvPr/>
      </p:nvGrpSpPr>
      <p:grpSpPr>
        <a:xfrm>
          <a:off x="0" y="0"/>
          <a:ext cx="0" cy="0"/>
          <a:chOff x="0" y="0"/>
          <a:chExt cx="0" cy="0"/>
        </a:xfrm>
      </p:grpSpPr>
      <p:sp>
        <p:nvSpPr>
          <p:cNvPr id="230" name="Google Shape;230;p19"/>
          <p:cNvSpPr/>
          <p:nvPr/>
        </p:nvSpPr>
        <p:spPr>
          <a:xfrm>
            <a:off x="850415" y="8650231"/>
            <a:ext cx="2408400" cy="857668"/>
          </a:xfrm>
          <a:custGeom>
            <a:avLst/>
            <a:gdLst/>
            <a:ahLst/>
            <a:cxnLst/>
            <a:rect l="l" t="t" r="r" b="b"/>
            <a:pathLst>
              <a:path w="2408400" h="857668" extrusionOk="0">
                <a:moveTo>
                  <a:pt x="0" y="0"/>
                </a:moveTo>
                <a:lnTo>
                  <a:pt x="2408400" y="0"/>
                </a:lnTo>
                <a:lnTo>
                  <a:pt x="2408400" y="857668"/>
                </a:lnTo>
                <a:lnTo>
                  <a:pt x="0" y="857668"/>
                </a:lnTo>
                <a:lnTo>
                  <a:pt x="0" y="0"/>
                </a:lnTo>
                <a:close/>
              </a:path>
            </a:pathLst>
          </a:custGeom>
          <a:blipFill rotWithShape="1">
            <a:blip r:embed="rId3">
              <a:alphaModFix/>
            </a:blip>
            <a:stretch>
              <a:fillRect/>
            </a:stretch>
          </a:blipFill>
          <a:ln>
            <a:noFill/>
          </a:ln>
        </p:spPr>
      </p:sp>
      <p:sp>
        <p:nvSpPr>
          <p:cNvPr id="231" name="Google Shape;231;p19"/>
          <p:cNvSpPr txBox="1"/>
          <p:nvPr/>
        </p:nvSpPr>
        <p:spPr>
          <a:xfrm>
            <a:off x="1028700" y="3533775"/>
            <a:ext cx="16131600" cy="323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519" b="1" i="0" u="none" strike="noStrike" cap="none">
                <a:solidFill>
                  <a:srgbClr val="F684AF"/>
                </a:solidFill>
                <a:latin typeface="League Spartan"/>
                <a:ea typeface="League Spartan"/>
                <a:cs typeface="League Spartan"/>
                <a:sym typeface="League Spartan"/>
              </a:rPr>
              <a:t>LOVE YOURSELF</a:t>
            </a:r>
            <a:endParaRPr b="1"/>
          </a:p>
          <a:p>
            <a:pPr marL="0" marR="0" lvl="0" indent="0" algn="l" rtl="0">
              <a:lnSpc>
                <a:spcPct val="100000"/>
              </a:lnSpc>
              <a:spcBef>
                <a:spcPts val="0"/>
              </a:spcBef>
              <a:spcAft>
                <a:spcPts val="0"/>
              </a:spcAft>
              <a:buNone/>
            </a:pPr>
            <a:r>
              <a:rPr lang="en-US" sz="10519" b="1" i="0" u="none" strike="noStrike" cap="none">
                <a:solidFill>
                  <a:srgbClr val="FF3B82"/>
                </a:solidFill>
                <a:latin typeface="League Spartan"/>
                <a:ea typeface="League Spartan"/>
                <a:cs typeface="League Spartan"/>
                <a:sym typeface="League Spartan"/>
              </a:rPr>
              <a:t>LOVE OTHERS</a:t>
            </a:r>
            <a:endParaRPr b="1"/>
          </a:p>
        </p:txBody>
      </p:sp>
      <p:sp>
        <p:nvSpPr>
          <p:cNvPr id="232" name="Google Shape;232;p19"/>
          <p:cNvSpPr/>
          <p:nvPr/>
        </p:nvSpPr>
        <p:spPr>
          <a:xfrm>
            <a:off x="14420413" y="7285836"/>
            <a:ext cx="3253549" cy="1972464"/>
          </a:xfrm>
          <a:custGeom>
            <a:avLst/>
            <a:gdLst/>
            <a:ahLst/>
            <a:cxnLst/>
            <a:rect l="l" t="t" r="r" b="b"/>
            <a:pathLst>
              <a:path w="3253549" h="1972464" extrusionOk="0">
                <a:moveTo>
                  <a:pt x="0" y="0"/>
                </a:moveTo>
                <a:lnTo>
                  <a:pt x="3253550" y="0"/>
                </a:lnTo>
                <a:lnTo>
                  <a:pt x="3253550" y="1972464"/>
                </a:lnTo>
                <a:lnTo>
                  <a:pt x="0" y="1972464"/>
                </a:lnTo>
                <a:lnTo>
                  <a:pt x="0" y="0"/>
                </a:lnTo>
                <a:close/>
              </a:path>
            </a:pathLst>
          </a:custGeom>
          <a:blipFill rotWithShape="1">
            <a:blip r:embed="rId4">
              <a:alphaModFix/>
            </a:blip>
            <a:stretch>
              <a:fillRect/>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Shape 236"/>
        <p:cNvGrpSpPr/>
        <p:nvPr/>
      </p:nvGrpSpPr>
      <p:grpSpPr>
        <a:xfrm>
          <a:off x="0" y="0"/>
          <a:ext cx="0" cy="0"/>
          <a:chOff x="0" y="0"/>
          <a:chExt cx="0" cy="0"/>
        </a:xfrm>
      </p:grpSpPr>
      <p:sp>
        <p:nvSpPr>
          <p:cNvPr id="237" name="Google Shape;237;p20"/>
          <p:cNvSpPr/>
          <p:nvPr/>
        </p:nvSpPr>
        <p:spPr>
          <a:xfrm>
            <a:off x="-341085" y="-1053450"/>
            <a:ext cx="27249120" cy="12192000"/>
          </a:xfrm>
          <a:custGeom>
            <a:avLst/>
            <a:gdLst/>
            <a:ahLst/>
            <a:cxnLst/>
            <a:rect l="l" t="t" r="r" b="b"/>
            <a:pathLst>
              <a:path w="24384000" h="16256000" extrusionOk="0">
                <a:moveTo>
                  <a:pt x="0" y="0"/>
                </a:moveTo>
                <a:lnTo>
                  <a:pt x="24384000" y="0"/>
                </a:lnTo>
                <a:lnTo>
                  <a:pt x="24384000" y="16256000"/>
                </a:lnTo>
                <a:lnTo>
                  <a:pt x="0" y="16256000"/>
                </a:lnTo>
                <a:lnTo>
                  <a:pt x="0" y="0"/>
                </a:lnTo>
                <a:close/>
              </a:path>
            </a:pathLst>
          </a:custGeom>
          <a:blipFill rotWithShape="1">
            <a:blip r:embed="rId3">
              <a:alphaModFix/>
            </a:blip>
            <a:stretch>
              <a:fillRect/>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93"/>
        <p:cNvGrpSpPr/>
        <p:nvPr/>
      </p:nvGrpSpPr>
      <p:grpSpPr>
        <a:xfrm>
          <a:off x="0" y="0"/>
          <a:ext cx="0" cy="0"/>
          <a:chOff x="0" y="0"/>
          <a:chExt cx="0" cy="0"/>
        </a:xfrm>
      </p:grpSpPr>
      <p:sp>
        <p:nvSpPr>
          <p:cNvPr id="94" name="Google Shape;94;p3"/>
          <p:cNvSpPr/>
          <p:nvPr/>
        </p:nvSpPr>
        <p:spPr>
          <a:xfrm>
            <a:off x="366397" y="362163"/>
            <a:ext cx="8918460" cy="9535886"/>
          </a:xfrm>
          <a:custGeom>
            <a:avLst/>
            <a:gdLst/>
            <a:ahLst/>
            <a:cxnLst/>
            <a:rect l="l" t="t" r="r" b="b"/>
            <a:pathLst>
              <a:path w="8918460" h="9535886" extrusionOk="0">
                <a:moveTo>
                  <a:pt x="0" y="0"/>
                </a:moveTo>
                <a:lnTo>
                  <a:pt x="8918461" y="0"/>
                </a:lnTo>
                <a:lnTo>
                  <a:pt x="8918461" y="9535885"/>
                </a:lnTo>
                <a:lnTo>
                  <a:pt x="0" y="9535885"/>
                </a:lnTo>
                <a:lnTo>
                  <a:pt x="0" y="0"/>
                </a:lnTo>
                <a:close/>
              </a:path>
            </a:pathLst>
          </a:custGeom>
          <a:blipFill rotWithShape="1">
            <a:blip r:embed="rId3">
              <a:alphaModFix/>
            </a:blip>
            <a:stretch>
              <a:fillRect l="-52315" r="-52313"/>
            </a:stretch>
          </a:blipFill>
          <a:ln>
            <a:noFill/>
          </a:ln>
        </p:spPr>
      </p:sp>
      <p:sp>
        <p:nvSpPr>
          <p:cNvPr id="95" name="Google Shape;95;p3"/>
          <p:cNvSpPr/>
          <p:nvPr/>
        </p:nvSpPr>
        <p:spPr>
          <a:xfrm>
            <a:off x="9284858" y="-1116623"/>
            <a:ext cx="8573218" cy="13939918"/>
          </a:xfrm>
          <a:custGeom>
            <a:avLst/>
            <a:gdLst/>
            <a:ahLst/>
            <a:cxnLst/>
            <a:rect l="l" t="t" r="r" b="b"/>
            <a:pathLst>
              <a:path w="8573218" h="13939918" extrusionOk="0">
                <a:moveTo>
                  <a:pt x="0" y="0"/>
                </a:moveTo>
                <a:lnTo>
                  <a:pt x="8573218" y="0"/>
                </a:lnTo>
                <a:lnTo>
                  <a:pt x="8573218" y="13939918"/>
                </a:lnTo>
                <a:lnTo>
                  <a:pt x="0" y="13939918"/>
                </a:lnTo>
                <a:lnTo>
                  <a:pt x="0" y="0"/>
                </a:lnTo>
                <a:close/>
              </a:path>
            </a:pathLst>
          </a:custGeom>
          <a:blipFill rotWithShape="1">
            <a:blip r:embed="rId4">
              <a:alphaModFix/>
            </a:blip>
            <a:stretch>
              <a:fillRect l="-31297" r="-31296"/>
            </a:stretch>
          </a:blipFill>
          <a:ln>
            <a:noFill/>
          </a:ln>
        </p:spPr>
      </p:sp>
      <p:sp>
        <p:nvSpPr>
          <p:cNvPr id="96" name="Google Shape;96;p3"/>
          <p:cNvSpPr txBox="1"/>
          <p:nvPr/>
        </p:nvSpPr>
        <p:spPr>
          <a:xfrm>
            <a:off x="11030810" y="3021143"/>
            <a:ext cx="5491800" cy="5358000"/>
          </a:xfrm>
          <a:prstGeom prst="rect">
            <a:avLst/>
          </a:prstGeom>
          <a:noFill/>
          <a:ln>
            <a:noFill/>
          </a:ln>
        </p:spPr>
        <p:txBody>
          <a:bodyPr spcFirstLastPara="1" wrap="square" lIns="0" tIns="0" rIns="0" bIns="0" anchor="t" anchorCtr="0">
            <a:spAutoFit/>
          </a:bodyPr>
          <a:lstStyle/>
          <a:p>
            <a:pPr marL="916521" marR="0" lvl="1" indent="-458260" algn="l" rtl="0">
              <a:lnSpc>
                <a:spcPct val="120000"/>
              </a:lnSpc>
              <a:spcBef>
                <a:spcPts val="0"/>
              </a:spcBef>
              <a:spcAft>
                <a:spcPts val="0"/>
              </a:spcAft>
              <a:buClr>
                <a:srgbClr val="000000"/>
              </a:buClr>
              <a:buSzPts val="4245"/>
              <a:buFont typeface="Montserrat"/>
              <a:buChar char="•"/>
            </a:pPr>
            <a:r>
              <a:rPr lang="en-US" sz="4245" b="1" i="0" u="none" strike="noStrike" cap="none">
                <a:solidFill>
                  <a:srgbClr val="000000"/>
                </a:solidFill>
                <a:latin typeface="Montserrat"/>
                <a:ea typeface="Montserrat"/>
                <a:cs typeface="Montserrat"/>
                <a:sym typeface="Montserrat"/>
              </a:rPr>
              <a:t>PRODUCT</a:t>
            </a:r>
            <a:endParaRPr b="1">
              <a:latin typeface="Montserrat"/>
              <a:ea typeface="Montserrat"/>
              <a:cs typeface="Montserrat"/>
              <a:sym typeface="Montserrat"/>
            </a:endParaRPr>
          </a:p>
          <a:p>
            <a:pPr marL="0" marR="0" lvl="0" indent="0" algn="l" rtl="0">
              <a:lnSpc>
                <a:spcPct val="120000"/>
              </a:lnSpc>
              <a:spcBef>
                <a:spcPts val="0"/>
              </a:spcBef>
              <a:spcAft>
                <a:spcPts val="0"/>
              </a:spcAft>
              <a:buNone/>
            </a:pPr>
            <a:endParaRPr sz="4245" b="1" i="0" u="none" strike="noStrike" cap="none">
              <a:solidFill>
                <a:srgbClr val="000000"/>
              </a:solidFill>
              <a:latin typeface="Montserrat"/>
              <a:ea typeface="Montserrat"/>
              <a:cs typeface="Montserrat"/>
              <a:sym typeface="Montserrat"/>
            </a:endParaRPr>
          </a:p>
          <a:p>
            <a:pPr marL="916521" marR="0" lvl="1" indent="-458260" algn="l" rtl="0">
              <a:lnSpc>
                <a:spcPct val="120000"/>
              </a:lnSpc>
              <a:spcBef>
                <a:spcPts val="0"/>
              </a:spcBef>
              <a:spcAft>
                <a:spcPts val="0"/>
              </a:spcAft>
              <a:buClr>
                <a:srgbClr val="000000"/>
              </a:buClr>
              <a:buSzPts val="4245"/>
              <a:buFont typeface="Montserrat"/>
              <a:buChar char="•"/>
            </a:pPr>
            <a:r>
              <a:rPr lang="en-US" sz="4245" b="1" i="0" u="none" strike="noStrike" cap="none">
                <a:solidFill>
                  <a:srgbClr val="000000"/>
                </a:solidFill>
                <a:latin typeface="Montserrat"/>
                <a:ea typeface="Montserrat"/>
                <a:cs typeface="Montserrat"/>
                <a:sym typeface="Montserrat"/>
              </a:rPr>
              <a:t>SERVICE</a:t>
            </a:r>
            <a:endParaRPr b="1">
              <a:latin typeface="Montserrat"/>
              <a:ea typeface="Montserrat"/>
              <a:cs typeface="Montserrat"/>
              <a:sym typeface="Montserrat"/>
            </a:endParaRPr>
          </a:p>
          <a:p>
            <a:pPr marL="0" marR="0" lvl="0" indent="0" algn="l" rtl="0">
              <a:lnSpc>
                <a:spcPct val="120000"/>
              </a:lnSpc>
              <a:spcBef>
                <a:spcPts val="0"/>
              </a:spcBef>
              <a:spcAft>
                <a:spcPts val="0"/>
              </a:spcAft>
              <a:buNone/>
            </a:pPr>
            <a:endParaRPr sz="4245" b="1" i="0" u="none" strike="noStrike" cap="none">
              <a:solidFill>
                <a:srgbClr val="000000"/>
              </a:solidFill>
              <a:latin typeface="Montserrat"/>
              <a:ea typeface="Montserrat"/>
              <a:cs typeface="Montserrat"/>
              <a:sym typeface="Montserrat"/>
            </a:endParaRPr>
          </a:p>
          <a:p>
            <a:pPr marL="916521" marR="0" lvl="1" indent="-458260" algn="l" rtl="0">
              <a:lnSpc>
                <a:spcPct val="120000"/>
              </a:lnSpc>
              <a:spcBef>
                <a:spcPts val="0"/>
              </a:spcBef>
              <a:spcAft>
                <a:spcPts val="0"/>
              </a:spcAft>
              <a:buClr>
                <a:srgbClr val="000000"/>
              </a:buClr>
              <a:buSzPts val="4245"/>
              <a:buFont typeface="Montserrat"/>
              <a:buChar char="•"/>
            </a:pPr>
            <a:r>
              <a:rPr lang="en-US" sz="4245" b="1" i="0" u="none" strike="noStrike" cap="none">
                <a:solidFill>
                  <a:srgbClr val="000000"/>
                </a:solidFill>
                <a:latin typeface="Montserrat"/>
                <a:ea typeface="Montserrat"/>
                <a:cs typeface="Montserrat"/>
                <a:sym typeface="Montserrat"/>
              </a:rPr>
              <a:t>PRICING</a:t>
            </a:r>
            <a:endParaRPr b="1">
              <a:latin typeface="Montserrat"/>
              <a:ea typeface="Montserrat"/>
              <a:cs typeface="Montserrat"/>
              <a:sym typeface="Montserrat"/>
            </a:endParaRPr>
          </a:p>
          <a:p>
            <a:pPr marL="0" marR="0" lvl="0" indent="0" algn="l" rtl="0">
              <a:lnSpc>
                <a:spcPct val="120000"/>
              </a:lnSpc>
              <a:spcBef>
                <a:spcPts val="0"/>
              </a:spcBef>
              <a:spcAft>
                <a:spcPts val="0"/>
              </a:spcAft>
              <a:buNone/>
            </a:pPr>
            <a:endParaRPr sz="4245" b="1" i="0" u="none" strike="noStrike" cap="none">
              <a:solidFill>
                <a:srgbClr val="000000"/>
              </a:solidFill>
              <a:latin typeface="Montserrat"/>
              <a:ea typeface="Montserrat"/>
              <a:cs typeface="Montserrat"/>
              <a:sym typeface="Montserrat"/>
            </a:endParaRPr>
          </a:p>
          <a:p>
            <a:pPr marL="916521" marR="0" lvl="1" indent="-458260" algn="l" rtl="0">
              <a:lnSpc>
                <a:spcPct val="120000"/>
              </a:lnSpc>
              <a:spcBef>
                <a:spcPts val="0"/>
              </a:spcBef>
              <a:spcAft>
                <a:spcPts val="0"/>
              </a:spcAft>
              <a:buClr>
                <a:srgbClr val="000000"/>
              </a:buClr>
              <a:buSzPts val="4245"/>
              <a:buFont typeface="Montserrat"/>
              <a:buChar char="•"/>
            </a:pPr>
            <a:r>
              <a:rPr lang="en-US" sz="4245" b="1" i="0" u="none" strike="noStrike" cap="none">
                <a:solidFill>
                  <a:srgbClr val="000000"/>
                </a:solidFill>
                <a:latin typeface="Montserrat"/>
                <a:ea typeface="Montserrat"/>
                <a:cs typeface="Montserrat"/>
                <a:sym typeface="Montserrat"/>
              </a:rPr>
              <a:t>PEOPLE</a:t>
            </a:r>
            <a:endParaRPr b="1">
              <a:latin typeface="Montserrat"/>
              <a:ea typeface="Montserrat"/>
              <a:cs typeface="Montserrat"/>
              <a:sym typeface="Montserrat"/>
            </a:endParaRPr>
          </a:p>
        </p:txBody>
      </p:sp>
      <p:sp>
        <p:nvSpPr>
          <p:cNvPr id="97" name="Google Shape;97;p3"/>
          <p:cNvSpPr txBox="1"/>
          <p:nvPr/>
        </p:nvSpPr>
        <p:spPr>
          <a:xfrm>
            <a:off x="10825588" y="1647470"/>
            <a:ext cx="5491758" cy="24026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415" b="1" i="0" u="none" strike="noStrike" cap="none">
                <a:solidFill>
                  <a:srgbClr val="000000"/>
                </a:solidFill>
                <a:latin typeface="Montserrat"/>
                <a:ea typeface="Montserrat"/>
                <a:cs typeface="Montserrat"/>
                <a:sym typeface="Montserrat"/>
              </a:rPr>
              <a:t>MORTGAGE GIRLFRIENDS</a:t>
            </a:r>
            <a:endParaRPr/>
          </a:p>
        </p:txBody>
      </p:sp>
      <p:sp>
        <p:nvSpPr>
          <p:cNvPr id="98" name="Google Shape;98;p3"/>
          <p:cNvSpPr/>
          <p:nvPr/>
        </p:nvSpPr>
        <p:spPr>
          <a:xfrm>
            <a:off x="12663590" y="1283412"/>
            <a:ext cx="1815752" cy="66201"/>
          </a:xfrm>
          <a:custGeom>
            <a:avLst/>
            <a:gdLst/>
            <a:ahLst/>
            <a:cxnLst/>
            <a:rect l="l" t="t" r="r" b="b"/>
            <a:pathLst>
              <a:path w="1815752" h="66201" extrusionOk="0">
                <a:moveTo>
                  <a:pt x="0" y="0"/>
                </a:moveTo>
                <a:lnTo>
                  <a:pt x="1815753" y="0"/>
                </a:lnTo>
                <a:lnTo>
                  <a:pt x="1815753" y="66201"/>
                </a:lnTo>
                <a:lnTo>
                  <a:pt x="0" y="66201"/>
                </a:lnTo>
                <a:lnTo>
                  <a:pt x="0" y="0"/>
                </a:lnTo>
                <a:close/>
              </a:path>
            </a:pathLst>
          </a:custGeom>
          <a:blipFill rotWithShape="1">
            <a:blip r:embed="rId5">
              <a:alphaModFix/>
            </a:blip>
            <a:stretch>
              <a:fillRect t="-1321364" b="-1321364"/>
            </a:stretch>
          </a:blipFill>
          <a:ln>
            <a:noFill/>
          </a:ln>
        </p:spPr>
      </p:sp>
      <p:sp>
        <p:nvSpPr>
          <p:cNvPr id="99" name="Google Shape;99;p3"/>
          <p:cNvSpPr/>
          <p:nvPr/>
        </p:nvSpPr>
        <p:spPr>
          <a:xfrm>
            <a:off x="534395" y="8721546"/>
            <a:ext cx="2408400" cy="857668"/>
          </a:xfrm>
          <a:custGeom>
            <a:avLst/>
            <a:gdLst/>
            <a:ahLst/>
            <a:cxnLst/>
            <a:rect l="l" t="t" r="r" b="b"/>
            <a:pathLst>
              <a:path w="2408400" h="857668" extrusionOk="0">
                <a:moveTo>
                  <a:pt x="0" y="0"/>
                </a:moveTo>
                <a:lnTo>
                  <a:pt x="2408400" y="0"/>
                </a:lnTo>
                <a:lnTo>
                  <a:pt x="2408400" y="857667"/>
                </a:lnTo>
                <a:lnTo>
                  <a:pt x="0" y="857667"/>
                </a:lnTo>
                <a:lnTo>
                  <a:pt x="0" y="0"/>
                </a:lnTo>
                <a:close/>
              </a:path>
            </a:pathLst>
          </a:custGeom>
          <a:blipFill rotWithShape="1">
            <a:blip r:embed="rId6">
              <a:alphaModFix/>
            </a:blip>
            <a:stretch>
              <a:fillRect/>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1"/>
          <p:cNvSpPr/>
          <p:nvPr/>
        </p:nvSpPr>
        <p:spPr>
          <a:xfrm>
            <a:off x="-800100" y="-105675"/>
            <a:ext cx="198882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179" t="-51265" r="-5194" b="-5236"/>
            </a:stretch>
          </a:blipFill>
          <a:ln>
            <a:noFill/>
          </a:ln>
        </p:spPr>
      </p:sp>
      <p:sp>
        <p:nvSpPr>
          <p:cNvPr id="243" name="Google Shape;243;p21"/>
          <p:cNvSpPr txBox="1"/>
          <p:nvPr/>
        </p:nvSpPr>
        <p:spPr>
          <a:xfrm>
            <a:off x="3220893" y="7197240"/>
            <a:ext cx="14643900" cy="1854300"/>
          </a:xfrm>
          <a:prstGeom prst="rect">
            <a:avLst/>
          </a:prstGeom>
          <a:noFill/>
          <a:ln>
            <a:noFill/>
          </a:ln>
        </p:spPr>
        <p:txBody>
          <a:bodyPr spcFirstLastPara="1" wrap="square" lIns="0" tIns="0" rIns="0" bIns="0" anchor="t" anchorCtr="0">
            <a:spAutoFit/>
          </a:bodyPr>
          <a:lstStyle/>
          <a:p>
            <a:pPr marL="0" marR="0" lvl="0" indent="0" algn="r" rtl="0">
              <a:lnSpc>
                <a:spcPct val="120004"/>
              </a:lnSpc>
              <a:spcBef>
                <a:spcPts val="0"/>
              </a:spcBef>
              <a:spcAft>
                <a:spcPts val="0"/>
              </a:spcAft>
              <a:buNone/>
            </a:pPr>
            <a:r>
              <a:rPr lang="en-US" sz="12047" b="1" i="0" u="none" strike="noStrike" cap="none">
                <a:solidFill>
                  <a:srgbClr val="FFCDE2"/>
                </a:solidFill>
                <a:latin typeface="League Spartan"/>
                <a:ea typeface="League Spartan"/>
                <a:cs typeface="League Spartan"/>
                <a:sym typeface="League Spartan"/>
              </a:rPr>
              <a:t>BE YOURSELF</a:t>
            </a:r>
            <a:endParaRPr b="1"/>
          </a:p>
        </p:txBody>
      </p:sp>
      <p:sp>
        <p:nvSpPr>
          <p:cNvPr id="244" name="Google Shape;244;p21"/>
          <p:cNvSpPr txBox="1"/>
          <p:nvPr/>
        </p:nvSpPr>
        <p:spPr>
          <a:xfrm>
            <a:off x="-9465811" y="6607083"/>
            <a:ext cx="27330600" cy="753900"/>
          </a:xfrm>
          <a:prstGeom prst="rect">
            <a:avLst/>
          </a:prstGeom>
          <a:noFill/>
          <a:ln>
            <a:noFill/>
          </a:ln>
        </p:spPr>
        <p:txBody>
          <a:bodyPr spcFirstLastPara="1" wrap="square" lIns="0" tIns="0" rIns="0" bIns="0" anchor="t" anchorCtr="0">
            <a:spAutoFit/>
          </a:bodyPr>
          <a:lstStyle/>
          <a:p>
            <a:pPr marL="0" marR="0" lvl="0" indent="0" algn="r" rtl="0">
              <a:lnSpc>
                <a:spcPct val="155993"/>
              </a:lnSpc>
              <a:spcBef>
                <a:spcPts val="0"/>
              </a:spcBef>
              <a:spcAft>
                <a:spcPts val="0"/>
              </a:spcAft>
              <a:buNone/>
            </a:pPr>
            <a:r>
              <a:rPr lang="en-US" sz="4897" b="1" i="0" u="none" strike="noStrike" cap="none">
                <a:solidFill>
                  <a:srgbClr val="FFFFFF"/>
                </a:solidFill>
                <a:latin typeface="Montserrat"/>
                <a:ea typeface="Montserrat"/>
                <a:cs typeface="Montserrat"/>
                <a:sym typeface="Montserrat"/>
              </a:rPr>
              <a:t>YOU HAVE ONE JOB</a:t>
            </a:r>
            <a:endParaRPr b="1"/>
          </a:p>
        </p:txBody>
      </p:sp>
      <p:sp>
        <p:nvSpPr>
          <p:cNvPr id="245" name="Google Shape;245;p21"/>
          <p:cNvSpPr/>
          <p:nvPr/>
        </p:nvSpPr>
        <p:spPr>
          <a:xfrm>
            <a:off x="534395" y="8721546"/>
            <a:ext cx="2408400" cy="857668"/>
          </a:xfrm>
          <a:custGeom>
            <a:avLst/>
            <a:gdLst/>
            <a:ahLst/>
            <a:cxnLst/>
            <a:rect l="l" t="t" r="r" b="b"/>
            <a:pathLst>
              <a:path w="2408400" h="857668" extrusionOk="0">
                <a:moveTo>
                  <a:pt x="0" y="0"/>
                </a:moveTo>
                <a:lnTo>
                  <a:pt x="2408400" y="0"/>
                </a:lnTo>
                <a:lnTo>
                  <a:pt x="2408400" y="857667"/>
                </a:lnTo>
                <a:lnTo>
                  <a:pt x="0" y="857667"/>
                </a:lnTo>
                <a:lnTo>
                  <a:pt x="0" y="0"/>
                </a:lnTo>
                <a:close/>
              </a:path>
            </a:pathLst>
          </a:custGeom>
          <a:blipFill rotWithShape="1">
            <a:blip r:embed="rId4">
              <a:alphaModFix/>
            </a:blip>
            <a:stretch>
              <a:fillRect/>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Shape 249"/>
        <p:cNvGrpSpPr/>
        <p:nvPr/>
      </p:nvGrpSpPr>
      <p:grpSpPr>
        <a:xfrm>
          <a:off x="0" y="0"/>
          <a:ext cx="0" cy="0"/>
          <a:chOff x="0" y="0"/>
          <a:chExt cx="0" cy="0"/>
        </a:xfrm>
      </p:grpSpPr>
      <p:grpSp>
        <p:nvGrpSpPr>
          <p:cNvPr id="250" name="Google Shape;250;p22"/>
          <p:cNvGrpSpPr/>
          <p:nvPr/>
        </p:nvGrpSpPr>
        <p:grpSpPr>
          <a:xfrm>
            <a:off x="8448009" y="0"/>
            <a:ext cx="10217815" cy="10287000"/>
            <a:chOff x="0" y="0"/>
            <a:chExt cx="13623754" cy="13716000"/>
          </a:xfrm>
        </p:grpSpPr>
        <p:pic>
          <p:nvPicPr>
            <p:cNvPr id="251" name="Google Shape;251;p22"/>
            <p:cNvPicPr preferRelativeResize="0"/>
            <p:nvPr/>
          </p:nvPicPr>
          <p:blipFill rotWithShape="1">
            <a:blip r:embed="rId3">
              <a:alphaModFix/>
            </a:blip>
            <a:srcRect l="16664" r="16663"/>
            <a:stretch/>
          </p:blipFill>
          <p:spPr>
            <a:xfrm>
              <a:off x="0" y="0"/>
              <a:ext cx="4498918" cy="4487333"/>
            </a:xfrm>
            <a:prstGeom prst="rect">
              <a:avLst/>
            </a:prstGeom>
            <a:noFill/>
            <a:ln>
              <a:noFill/>
            </a:ln>
          </p:spPr>
        </p:pic>
        <p:pic>
          <p:nvPicPr>
            <p:cNvPr id="252" name="Google Shape;252;p22"/>
            <p:cNvPicPr preferRelativeResize="0"/>
            <p:nvPr/>
          </p:nvPicPr>
          <p:blipFill rotWithShape="1">
            <a:blip r:embed="rId4">
              <a:alphaModFix/>
            </a:blip>
            <a:srcRect t="22253" b="11251"/>
            <a:stretch/>
          </p:blipFill>
          <p:spPr>
            <a:xfrm>
              <a:off x="0" y="4614333"/>
              <a:ext cx="4498918" cy="4487333"/>
            </a:xfrm>
            <a:prstGeom prst="rect">
              <a:avLst/>
            </a:prstGeom>
            <a:noFill/>
            <a:ln>
              <a:noFill/>
            </a:ln>
          </p:spPr>
        </p:pic>
        <p:pic>
          <p:nvPicPr>
            <p:cNvPr id="253" name="Google Shape;253;p22"/>
            <p:cNvPicPr preferRelativeResize="0"/>
            <p:nvPr/>
          </p:nvPicPr>
          <p:blipFill rotWithShape="1">
            <a:blip r:embed="rId5">
              <a:alphaModFix/>
            </a:blip>
            <a:srcRect l="33161"/>
            <a:stretch/>
          </p:blipFill>
          <p:spPr>
            <a:xfrm>
              <a:off x="0" y="9228667"/>
              <a:ext cx="4498918" cy="4487333"/>
            </a:xfrm>
            <a:prstGeom prst="rect">
              <a:avLst/>
            </a:prstGeom>
            <a:noFill/>
            <a:ln>
              <a:noFill/>
            </a:ln>
          </p:spPr>
        </p:pic>
        <p:pic>
          <p:nvPicPr>
            <p:cNvPr id="254" name="Google Shape;254;p22"/>
            <p:cNvPicPr preferRelativeResize="0"/>
            <p:nvPr/>
          </p:nvPicPr>
          <p:blipFill rotWithShape="1">
            <a:blip r:embed="rId6">
              <a:alphaModFix/>
            </a:blip>
            <a:srcRect l="14987" r="41277"/>
            <a:stretch/>
          </p:blipFill>
          <p:spPr>
            <a:xfrm>
              <a:off x="4625918" y="0"/>
              <a:ext cx="8997836" cy="13716000"/>
            </a:xfrm>
            <a:prstGeom prst="rect">
              <a:avLst/>
            </a:prstGeom>
            <a:noFill/>
            <a:ln>
              <a:noFill/>
            </a:ln>
          </p:spPr>
        </p:pic>
      </p:grpSp>
      <p:sp>
        <p:nvSpPr>
          <p:cNvPr id="255" name="Google Shape;255;p22"/>
          <p:cNvSpPr/>
          <p:nvPr/>
        </p:nvSpPr>
        <p:spPr>
          <a:xfrm>
            <a:off x="534395" y="8721546"/>
            <a:ext cx="2408400" cy="857668"/>
          </a:xfrm>
          <a:custGeom>
            <a:avLst/>
            <a:gdLst/>
            <a:ahLst/>
            <a:cxnLst/>
            <a:rect l="l" t="t" r="r" b="b"/>
            <a:pathLst>
              <a:path w="2408400" h="857668" extrusionOk="0">
                <a:moveTo>
                  <a:pt x="0" y="0"/>
                </a:moveTo>
                <a:lnTo>
                  <a:pt x="2408400" y="0"/>
                </a:lnTo>
                <a:lnTo>
                  <a:pt x="2408400" y="857667"/>
                </a:lnTo>
                <a:lnTo>
                  <a:pt x="0" y="857667"/>
                </a:lnTo>
                <a:lnTo>
                  <a:pt x="0" y="0"/>
                </a:lnTo>
                <a:close/>
              </a:path>
            </a:pathLst>
          </a:custGeom>
          <a:blipFill rotWithShape="1">
            <a:blip r:embed="rId7">
              <a:alphaModFix/>
            </a:blip>
            <a:stretch>
              <a:fillRect/>
            </a:stretch>
          </a:blipFill>
          <a:ln>
            <a:noFill/>
          </a:ln>
        </p:spPr>
      </p:sp>
      <p:grpSp>
        <p:nvGrpSpPr>
          <p:cNvPr id="256" name="Google Shape;256;p22"/>
          <p:cNvGrpSpPr/>
          <p:nvPr/>
        </p:nvGrpSpPr>
        <p:grpSpPr>
          <a:xfrm>
            <a:off x="839900" y="4371350"/>
            <a:ext cx="4696929" cy="3230782"/>
            <a:chOff x="0" y="-38100"/>
            <a:chExt cx="1525076" cy="850900"/>
          </a:xfrm>
        </p:grpSpPr>
        <p:sp>
          <p:nvSpPr>
            <p:cNvPr id="257" name="Google Shape;257;p22"/>
            <p:cNvSpPr/>
            <p:nvPr/>
          </p:nvSpPr>
          <p:spPr>
            <a:xfrm>
              <a:off x="0" y="0"/>
              <a:ext cx="1525076" cy="320492"/>
            </a:xfrm>
            <a:custGeom>
              <a:avLst/>
              <a:gdLst/>
              <a:ahLst/>
              <a:cxnLst/>
              <a:rect l="l" t="t" r="r" b="b"/>
              <a:pathLst>
                <a:path w="1525076" h="320492" extrusionOk="0">
                  <a:moveTo>
                    <a:pt x="0" y="0"/>
                  </a:moveTo>
                  <a:lnTo>
                    <a:pt x="1525076" y="0"/>
                  </a:lnTo>
                  <a:lnTo>
                    <a:pt x="1525076" y="320492"/>
                  </a:lnTo>
                  <a:lnTo>
                    <a:pt x="0" y="320492"/>
                  </a:lnTo>
                  <a:close/>
                </a:path>
              </a:pathLst>
            </a:custGeom>
            <a:solidFill>
              <a:srgbClr val="F684AF"/>
            </a:solidFill>
            <a:ln>
              <a:noFill/>
            </a:ln>
          </p:spPr>
        </p:sp>
        <p:sp>
          <p:nvSpPr>
            <p:cNvPr id="258" name="Google Shape;258;p2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93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59" name="Google Shape;259;p22"/>
          <p:cNvSpPr txBox="1"/>
          <p:nvPr/>
        </p:nvSpPr>
        <p:spPr>
          <a:xfrm>
            <a:off x="952500" y="2039450"/>
            <a:ext cx="10217700" cy="5997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792" b="1" i="0" u="none" strike="noStrike" cap="none">
                <a:solidFill>
                  <a:srgbClr val="FF3B82"/>
                </a:solidFill>
                <a:latin typeface="League Spartan"/>
                <a:ea typeface="League Spartan"/>
                <a:cs typeface="League Spartan"/>
                <a:sym typeface="League Spartan"/>
              </a:rPr>
              <a:t>Permission </a:t>
            </a:r>
            <a:endParaRPr sz="7792" b="1" i="0" u="none" strike="noStrike" cap="none">
              <a:solidFill>
                <a:srgbClr val="FF3B82"/>
              </a:solidFill>
              <a:latin typeface="League Spartan"/>
              <a:ea typeface="League Spartan"/>
              <a:cs typeface="League Spartan"/>
              <a:sym typeface="League Spartan"/>
            </a:endParaRPr>
          </a:p>
          <a:p>
            <a:pPr marL="0" marR="0" lvl="0" indent="0" algn="l" rtl="0">
              <a:lnSpc>
                <a:spcPct val="100000"/>
              </a:lnSpc>
              <a:spcBef>
                <a:spcPts val="0"/>
              </a:spcBef>
              <a:spcAft>
                <a:spcPts val="0"/>
              </a:spcAft>
              <a:buNone/>
            </a:pPr>
            <a:r>
              <a:rPr lang="en-US" sz="7792" b="1" i="0" u="none" strike="noStrike" cap="none">
                <a:solidFill>
                  <a:srgbClr val="FF3B82"/>
                </a:solidFill>
                <a:latin typeface="League Spartan"/>
                <a:ea typeface="League Spartan"/>
                <a:cs typeface="League Spartan"/>
                <a:sym typeface="League Spartan"/>
              </a:rPr>
              <a:t>to Succeed </a:t>
            </a:r>
            <a:endParaRPr sz="7792" b="1" i="0" u="none" strike="noStrike" cap="none">
              <a:solidFill>
                <a:srgbClr val="FF3B82"/>
              </a:solidFill>
              <a:latin typeface="League Spartan"/>
              <a:ea typeface="League Spartan"/>
              <a:cs typeface="League Spartan"/>
              <a:sym typeface="League Spartan"/>
            </a:endParaRPr>
          </a:p>
          <a:p>
            <a:pPr marL="0" marR="0" lvl="0" indent="0" algn="l" rtl="0">
              <a:lnSpc>
                <a:spcPct val="100000"/>
              </a:lnSpc>
              <a:spcBef>
                <a:spcPts val="0"/>
              </a:spcBef>
              <a:spcAft>
                <a:spcPts val="0"/>
              </a:spcAft>
              <a:buNone/>
            </a:pPr>
            <a:r>
              <a:rPr lang="en-US" sz="7792" b="1" i="0" u="none" strike="noStrike" cap="none">
                <a:solidFill>
                  <a:srgbClr val="FFFFFF"/>
                </a:solidFill>
                <a:latin typeface="League Spartan"/>
                <a:ea typeface="League Spartan"/>
                <a:cs typeface="League Spartan"/>
                <a:sym typeface="League Spartan"/>
              </a:rPr>
              <a:t>Your Way</a:t>
            </a:r>
            <a:r>
              <a:rPr lang="en-US" sz="7792" b="1" i="0" u="none" strike="noStrike" cap="none">
                <a:solidFill>
                  <a:srgbClr val="FF3B82"/>
                </a:solidFill>
                <a:latin typeface="League Spartan"/>
                <a:ea typeface="League Spartan"/>
                <a:cs typeface="League Spartan"/>
                <a:sym typeface="League Spartan"/>
              </a:rPr>
              <a:t> </a:t>
            </a:r>
            <a:endParaRPr sz="7792" b="1" i="0" u="none" strike="noStrike" cap="none">
              <a:solidFill>
                <a:srgbClr val="FF3B82"/>
              </a:solidFill>
              <a:latin typeface="League Spartan"/>
              <a:ea typeface="League Spartan"/>
              <a:cs typeface="League Spartan"/>
              <a:sym typeface="League Spartan"/>
            </a:endParaRPr>
          </a:p>
          <a:p>
            <a:pPr marL="0" marR="0" lvl="0" indent="0" algn="l" rtl="0">
              <a:lnSpc>
                <a:spcPct val="100000"/>
              </a:lnSpc>
              <a:spcBef>
                <a:spcPts val="0"/>
              </a:spcBef>
              <a:spcAft>
                <a:spcPts val="0"/>
              </a:spcAft>
              <a:buNone/>
            </a:pPr>
            <a:r>
              <a:rPr lang="en-US" sz="7792" b="1" i="0" u="none" strike="noStrike" cap="none">
                <a:solidFill>
                  <a:srgbClr val="FF3B82"/>
                </a:solidFill>
                <a:latin typeface="League Spartan"/>
                <a:ea typeface="League Spartan"/>
                <a:cs typeface="League Spartan"/>
                <a:sym typeface="League Spartan"/>
              </a:rPr>
              <a:t>and in All </a:t>
            </a:r>
            <a:endParaRPr sz="7792" b="1" i="0" u="none" strike="noStrike" cap="none">
              <a:solidFill>
                <a:srgbClr val="FF3B82"/>
              </a:solidFill>
              <a:latin typeface="League Spartan"/>
              <a:ea typeface="League Spartan"/>
              <a:cs typeface="League Spartan"/>
              <a:sym typeface="League Spartan"/>
            </a:endParaRPr>
          </a:p>
          <a:p>
            <a:pPr marL="0" marR="0" lvl="0" indent="0" algn="l" rtl="0">
              <a:lnSpc>
                <a:spcPct val="100000"/>
              </a:lnSpc>
              <a:spcBef>
                <a:spcPts val="0"/>
              </a:spcBef>
              <a:spcAft>
                <a:spcPts val="0"/>
              </a:spcAft>
              <a:buNone/>
            </a:pPr>
            <a:r>
              <a:rPr lang="en-US" sz="7792" b="1" i="0" u="none" strike="noStrike" cap="none">
                <a:solidFill>
                  <a:srgbClr val="FF3B82"/>
                </a:solidFill>
                <a:latin typeface="League Spartan"/>
                <a:ea typeface="League Spartan"/>
                <a:cs typeface="League Spartan"/>
                <a:sym typeface="League Spartan"/>
              </a:rPr>
              <a:t>Areas of Life!</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F9ECA"/>
        </a:solidFill>
        <a:effectLst/>
      </p:bgPr>
    </p:bg>
    <p:spTree>
      <p:nvGrpSpPr>
        <p:cNvPr id="1" name="Shape 263"/>
        <p:cNvGrpSpPr/>
        <p:nvPr/>
      </p:nvGrpSpPr>
      <p:grpSpPr>
        <a:xfrm>
          <a:off x="0" y="0"/>
          <a:ext cx="0" cy="0"/>
          <a:chOff x="0" y="0"/>
          <a:chExt cx="0" cy="0"/>
        </a:xfrm>
      </p:grpSpPr>
      <p:sp>
        <p:nvSpPr>
          <p:cNvPr id="264" name="Google Shape;264;p23"/>
          <p:cNvSpPr/>
          <p:nvPr/>
        </p:nvSpPr>
        <p:spPr>
          <a:xfrm>
            <a:off x="276900" y="2985200"/>
            <a:ext cx="18006788" cy="7304866"/>
          </a:xfrm>
          <a:custGeom>
            <a:avLst/>
            <a:gdLst/>
            <a:ahLst/>
            <a:cxnLst/>
            <a:rect l="l" t="t" r="r" b="b"/>
            <a:pathLst>
              <a:path w="6939032" h="3158861" extrusionOk="0">
                <a:moveTo>
                  <a:pt x="0" y="0"/>
                </a:moveTo>
                <a:lnTo>
                  <a:pt x="6939032" y="0"/>
                </a:lnTo>
                <a:lnTo>
                  <a:pt x="6939032" y="3158861"/>
                </a:lnTo>
                <a:lnTo>
                  <a:pt x="0" y="3158861"/>
                </a:lnTo>
                <a:close/>
              </a:path>
            </a:pathLst>
          </a:custGeom>
          <a:solidFill>
            <a:srgbClr val="000000">
              <a:alpha val="80000"/>
            </a:srgbClr>
          </a:solidFill>
          <a:ln>
            <a:noFill/>
          </a:ln>
        </p:spPr>
      </p:sp>
      <p:sp>
        <p:nvSpPr>
          <p:cNvPr id="265" name="Google Shape;265;p23"/>
          <p:cNvSpPr txBox="1"/>
          <p:nvPr/>
        </p:nvSpPr>
        <p:spPr>
          <a:xfrm>
            <a:off x="6414824" y="5355814"/>
            <a:ext cx="3892490" cy="6181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700" b="0" i="0" u="none" strike="noStrike" cap="none">
                <a:solidFill>
                  <a:srgbClr val="E6F814"/>
                </a:solidFill>
                <a:latin typeface="Arial"/>
                <a:ea typeface="Arial"/>
                <a:cs typeface="Arial"/>
                <a:sym typeface="Arial"/>
              </a:rPr>
              <a:t>WHAT WE DO</a:t>
            </a:r>
            <a:endParaRPr/>
          </a:p>
        </p:txBody>
      </p:sp>
      <p:sp>
        <p:nvSpPr>
          <p:cNvPr id="266" name="Google Shape;266;p23"/>
          <p:cNvSpPr txBox="1"/>
          <p:nvPr/>
        </p:nvSpPr>
        <p:spPr>
          <a:xfrm>
            <a:off x="6218905" y="6088769"/>
            <a:ext cx="8226795" cy="2891166"/>
          </a:xfrm>
          <a:prstGeom prst="rect">
            <a:avLst/>
          </a:prstGeom>
          <a:noFill/>
          <a:ln>
            <a:noFill/>
          </a:ln>
        </p:spPr>
        <p:txBody>
          <a:bodyPr spcFirstLastPara="1" wrap="square" lIns="0" tIns="0" rIns="0" bIns="0" anchor="t" anchorCtr="0">
            <a:spAutoFit/>
          </a:bodyPr>
          <a:lstStyle/>
          <a:p>
            <a:pPr marL="366265" marR="0" lvl="1" indent="-183132" algn="l" rtl="0">
              <a:lnSpc>
                <a:spcPct val="197168"/>
              </a:lnSpc>
              <a:spcBef>
                <a:spcPts val="0"/>
              </a:spcBef>
              <a:spcAft>
                <a:spcPts val="0"/>
              </a:spcAft>
              <a:buClr>
                <a:srgbClr val="FFFFFF"/>
              </a:buClr>
              <a:buSzPts val="1695"/>
              <a:buFont typeface="Arial"/>
              <a:buChar char="•"/>
            </a:pPr>
            <a:r>
              <a:rPr lang="en-US" sz="1695" b="0" i="0" u="none" strike="noStrike" cap="none">
                <a:solidFill>
                  <a:srgbClr val="FFFFFF"/>
                </a:solidFill>
                <a:latin typeface="Montserrat Medium"/>
                <a:ea typeface="Montserrat Medium"/>
                <a:cs typeface="Montserrat Medium"/>
                <a:sym typeface="Montserrat Medium"/>
              </a:rPr>
              <a:t>Social Media Management and Content Creation</a:t>
            </a:r>
            <a:endParaRPr/>
          </a:p>
          <a:p>
            <a:pPr marL="366265" marR="0" lvl="1" indent="-183132" algn="l" rtl="0">
              <a:lnSpc>
                <a:spcPct val="197168"/>
              </a:lnSpc>
              <a:spcBef>
                <a:spcPts val="0"/>
              </a:spcBef>
              <a:spcAft>
                <a:spcPts val="0"/>
              </a:spcAft>
              <a:buClr>
                <a:srgbClr val="FFFFFF"/>
              </a:buClr>
              <a:buSzPts val="1695"/>
              <a:buFont typeface="Arial"/>
              <a:buChar char="•"/>
            </a:pPr>
            <a:r>
              <a:rPr lang="en-US" sz="1695" b="0" i="0" u="none" strike="noStrike" cap="none">
                <a:solidFill>
                  <a:srgbClr val="FFFFFF"/>
                </a:solidFill>
                <a:latin typeface="Montserrat Medium"/>
                <a:ea typeface="Montserrat Medium"/>
                <a:cs typeface="Montserrat Medium"/>
                <a:sym typeface="Montserrat Medium"/>
              </a:rPr>
              <a:t>Personal Branding</a:t>
            </a:r>
            <a:endParaRPr/>
          </a:p>
          <a:p>
            <a:pPr marL="366265" marR="0" lvl="1" indent="-183132" algn="l" rtl="0">
              <a:lnSpc>
                <a:spcPct val="197168"/>
              </a:lnSpc>
              <a:spcBef>
                <a:spcPts val="0"/>
              </a:spcBef>
              <a:spcAft>
                <a:spcPts val="0"/>
              </a:spcAft>
              <a:buClr>
                <a:srgbClr val="FFFFFF"/>
              </a:buClr>
              <a:buSzPts val="1695"/>
              <a:buFont typeface="Arial"/>
              <a:buChar char="•"/>
            </a:pPr>
            <a:r>
              <a:rPr lang="en-US" sz="1695" b="0" i="0" u="none" strike="noStrike" cap="none">
                <a:solidFill>
                  <a:srgbClr val="FFFFFF"/>
                </a:solidFill>
                <a:latin typeface="Montserrat Medium"/>
                <a:ea typeface="Montserrat Medium"/>
                <a:cs typeface="Montserrat Medium"/>
                <a:sym typeface="Montserrat Medium"/>
              </a:rPr>
              <a:t>Optimal Social Media Posting &amp; Analytical Reporting</a:t>
            </a:r>
            <a:endParaRPr/>
          </a:p>
          <a:p>
            <a:pPr marL="366265" marR="0" lvl="1" indent="-183132" algn="l" rtl="0">
              <a:lnSpc>
                <a:spcPct val="197168"/>
              </a:lnSpc>
              <a:spcBef>
                <a:spcPts val="0"/>
              </a:spcBef>
              <a:spcAft>
                <a:spcPts val="0"/>
              </a:spcAft>
              <a:buClr>
                <a:srgbClr val="FFFFFF"/>
              </a:buClr>
              <a:buSzPts val="1695"/>
              <a:buFont typeface="Arial"/>
              <a:buChar char="•"/>
            </a:pPr>
            <a:r>
              <a:rPr lang="en-US" sz="1695" b="0" i="0" u="none" strike="noStrike" cap="none">
                <a:solidFill>
                  <a:srgbClr val="FFFFFF"/>
                </a:solidFill>
                <a:latin typeface="Montserrat Medium"/>
                <a:ea typeface="Montserrat Medium"/>
                <a:cs typeface="Montserrat Medium"/>
                <a:sym typeface="Montserrat Medium"/>
              </a:rPr>
              <a:t>Direct Interaction &amp; Social Media Monitoring</a:t>
            </a:r>
            <a:endParaRPr/>
          </a:p>
          <a:p>
            <a:pPr marL="366265" marR="0" lvl="1" indent="-183132" algn="l" rtl="0">
              <a:lnSpc>
                <a:spcPct val="197168"/>
              </a:lnSpc>
              <a:spcBef>
                <a:spcPts val="0"/>
              </a:spcBef>
              <a:spcAft>
                <a:spcPts val="0"/>
              </a:spcAft>
              <a:buClr>
                <a:srgbClr val="FFFFFF"/>
              </a:buClr>
              <a:buSzPts val="1695"/>
              <a:buFont typeface="Arial"/>
              <a:buChar char="•"/>
            </a:pPr>
            <a:r>
              <a:rPr lang="en-US" sz="1695" b="0" i="0" u="none" strike="noStrike" cap="none">
                <a:solidFill>
                  <a:srgbClr val="FFFFFF"/>
                </a:solidFill>
                <a:latin typeface="Montserrat Medium"/>
                <a:ea typeface="Montserrat Medium"/>
                <a:cs typeface="Montserrat Medium"/>
                <a:sym typeface="Montserrat Medium"/>
              </a:rPr>
              <a:t>Flyer, Brochure, and Presentation Creation</a:t>
            </a:r>
            <a:endParaRPr/>
          </a:p>
          <a:p>
            <a:pPr marL="366265" marR="0" lvl="1" indent="-183132" algn="l" rtl="0">
              <a:lnSpc>
                <a:spcPct val="197168"/>
              </a:lnSpc>
              <a:spcBef>
                <a:spcPts val="0"/>
              </a:spcBef>
              <a:spcAft>
                <a:spcPts val="0"/>
              </a:spcAft>
              <a:buClr>
                <a:srgbClr val="FFFFFF"/>
              </a:buClr>
              <a:buSzPts val="1695"/>
              <a:buFont typeface="Arial"/>
              <a:buChar char="•"/>
            </a:pPr>
            <a:r>
              <a:rPr lang="en-US" sz="1695" b="0" i="0" u="none" strike="noStrike" cap="none">
                <a:solidFill>
                  <a:srgbClr val="FFFFFF"/>
                </a:solidFill>
                <a:latin typeface="Montserrat Medium"/>
                <a:ea typeface="Montserrat Medium"/>
                <a:cs typeface="Montserrat Medium"/>
                <a:sym typeface="Montserrat Medium"/>
              </a:rPr>
              <a:t>LinkedIn Database Connection</a:t>
            </a:r>
            <a:endParaRPr/>
          </a:p>
          <a:p>
            <a:pPr marL="0" marR="0" lvl="0" indent="0" algn="l" rtl="0">
              <a:lnSpc>
                <a:spcPct val="197051"/>
              </a:lnSpc>
              <a:spcBef>
                <a:spcPts val="0"/>
              </a:spcBef>
              <a:spcAft>
                <a:spcPts val="0"/>
              </a:spcAft>
              <a:buNone/>
            </a:pPr>
            <a:endParaRPr sz="1695" b="0" i="0" u="none" strike="noStrike" cap="none">
              <a:solidFill>
                <a:srgbClr val="FFFFFF"/>
              </a:solidFill>
              <a:latin typeface="Montserrat Medium"/>
              <a:ea typeface="Montserrat Medium"/>
              <a:cs typeface="Montserrat Medium"/>
              <a:sym typeface="Montserrat Medium"/>
            </a:endParaRPr>
          </a:p>
        </p:txBody>
      </p:sp>
      <p:sp>
        <p:nvSpPr>
          <p:cNvPr id="267" name="Google Shape;267;p23"/>
          <p:cNvSpPr txBox="1"/>
          <p:nvPr/>
        </p:nvSpPr>
        <p:spPr>
          <a:xfrm>
            <a:off x="12305600" y="6088775"/>
            <a:ext cx="5367900" cy="3349500"/>
          </a:xfrm>
          <a:prstGeom prst="rect">
            <a:avLst/>
          </a:prstGeom>
          <a:noFill/>
          <a:ln>
            <a:noFill/>
          </a:ln>
        </p:spPr>
        <p:txBody>
          <a:bodyPr spcFirstLastPara="1" wrap="square" lIns="0" tIns="0" rIns="0" bIns="0" anchor="t" anchorCtr="0">
            <a:spAutoFit/>
          </a:bodyPr>
          <a:lstStyle/>
          <a:p>
            <a:pPr marL="366265" marR="0" lvl="1" indent="-183132" algn="l" rtl="0">
              <a:lnSpc>
                <a:spcPct val="197168"/>
              </a:lnSpc>
              <a:spcBef>
                <a:spcPts val="0"/>
              </a:spcBef>
              <a:spcAft>
                <a:spcPts val="0"/>
              </a:spcAft>
              <a:buClr>
                <a:srgbClr val="FFFFFF"/>
              </a:buClr>
              <a:buSzPts val="1695"/>
              <a:buFont typeface="Arial"/>
              <a:buChar char="•"/>
            </a:pPr>
            <a:r>
              <a:rPr lang="en-US" sz="1695" b="0" i="0" u="none" strike="noStrike" cap="none">
                <a:solidFill>
                  <a:srgbClr val="FFFFFF"/>
                </a:solidFill>
                <a:latin typeface="Montserrat Medium"/>
                <a:ea typeface="Montserrat Medium"/>
                <a:cs typeface="Montserrat Medium"/>
                <a:sym typeface="Montserrat Medium"/>
              </a:rPr>
              <a:t>Social Media Profile Audit</a:t>
            </a:r>
            <a:endParaRPr/>
          </a:p>
          <a:p>
            <a:pPr marL="366265" marR="0" lvl="1" indent="-183132" algn="l" rtl="0">
              <a:lnSpc>
                <a:spcPct val="197168"/>
              </a:lnSpc>
              <a:spcBef>
                <a:spcPts val="0"/>
              </a:spcBef>
              <a:spcAft>
                <a:spcPts val="0"/>
              </a:spcAft>
              <a:buClr>
                <a:srgbClr val="FFFFFF"/>
              </a:buClr>
              <a:buSzPts val="1695"/>
              <a:buFont typeface="Arial"/>
              <a:buChar char="•"/>
            </a:pPr>
            <a:r>
              <a:rPr lang="en-US" sz="1695" b="0" i="0" u="none" strike="noStrike" cap="none">
                <a:solidFill>
                  <a:srgbClr val="FFFFFF"/>
                </a:solidFill>
                <a:latin typeface="Montserrat Medium"/>
                <a:ea typeface="Montserrat Medium"/>
                <a:cs typeface="Montserrat Medium"/>
                <a:sym typeface="Montserrat Medium"/>
              </a:rPr>
              <a:t>Document Recreation/ Refresh</a:t>
            </a:r>
            <a:endParaRPr/>
          </a:p>
          <a:p>
            <a:pPr marL="366265" marR="0" lvl="1" indent="-183132" algn="l" rtl="0">
              <a:lnSpc>
                <a:spcPct val="197168"/>
              </a:lnSpc>
              <a:spcBef>
                <a:spcPts val="0"/>
              </a:spcBef>
              <a:spcAft>
                <a:spcPts val="0"/>
              </a:spcAft>
              <a:buClr>
                <a:srgbClr val="FFFFFF"/>
              </a:buClr>
              <a:buSzPts val="1695"/>
              <a:buFont typeface="Arial"/>
              <a:buChar char="•"/>
            </a:pPr>
            <a:r>
              <a:rPr lang="en-US" sz="1695" b="0" i="0" u="none" strike="noStrike" cap="none">
                <a:solidFill>
                  <a:srgbClr val="FFFFFF"/>
                </a:solidFill>
                <a:latin typeface="Montserrat Medium"/>
                <a:ea typeface="Montserrat Medium"/>
                <a:cs typeface="Montserrat Medium"/>
                <a:sym typeface="Montserrat Medium"/>
              </a:rPr>
              <a:t>Website Development and SEO</a:t>
            </a:r>
            <a:endParaRPr/>
          </a:p>
          <a:p>
            <a:pPr marL="366265" marR="0" lvl="1" indent="-183132" algn="l" rtl="0">
              <a:lnSpc>
                <a:spcPct val="197168"/>
              </a:lnSpc>
              <a:spcBef>
                <a:spcPts val="0"/>
              </a:spcBef>
              <a:spcAft>
                <a:spcPts val="0"/>
              </a:spcAft>
              <a:buClr>
                <a:srgbClr val="FFFFFF"/>
              </a:buClr>
              <a:buSzPts val="1695"/>
              <a:buFont typeface="Arial"/>
              <a:buChar char="•"/>
            </a:pPr>
            <a:r>
              <a:rPr lang="en-US" sz="1695" b="0" i="0" u="none" strike="noStrike" cap="none">
                <a:solidFill>
                  <a:srgbClr val="FFFFFF"/>
                </a:solidFill>
                <a:latin typeface="Montserrat Medium"/>
                <a:ea typeface="Montserrat Medium"/>
                <a:cs typeface="Montserrat Medium"/>
                <a:sym typeface="Montserrat Medium"/>
              </a:rPr>
              <a:t>Employee advocacy program- get your corporate content out to your employees audiences</a:t>
            </a:r>
            <a:endParaRPr/>
          </a:p>
          <a:p>
            <a:pPr marL="0" marR="0" lvl="0" indent="0" algn="l" rtl="0">
              <a:lnSpc>
                <a:spcPct val="197051"/>
              </a:lnSpc>
              <a:spcBef>
                <a:spcPts val="0"/>
              </a:spcBef>
              <a:spcAft>
                <a:spcPts val="0"/>
              </a:spcAft>
              <a:buNone/>
            </a:pPr>
            <a:endParaRPr sz="1695" b="0" i="0" u="none" strike="noStrike" cap="none">
              <a:solidFill>
                <a:srgbClr val="FFFFFF"/>
              </a:solidFill>
              <a:latin typeface="Montserrat Medium"/>
              <a:ea typeface="Montserrat Medium"/>
              <a:cs typeface="Montserrat Medium"/>
              <a:sym typeface="Montserrat Medium"/>
            </a:endParaRPr>
          </a:p>
        </p:txBody>
      </p:sp>
      <p:sp>
        <p:nvSpPr>
          <p:cNvPr id="268" name="Google Shape;268;p23"/>
          <p:cNvSpPr/>
          <p:nvPr/>
        </p:nvSpPr>
        <p:spPr>
          <a:xfrm>
            <a:off x="6218905" y="702153"/>
            <a:ext cx="5850190" cy="1744687"/>
          </a:xfrm>
          <a:custGeom>
            <a:avLst/>
            <a:gdLst/>
            <a:ahLst/>
            <a:cxnLst/>
            <a:rect l="l" t="t" r="r" b="b"/>
            <a:pathLst>
              <a:path w="5850190" h="1744687" extrusionOk="0">
                <a:moveTo>
                  <a:pt x="0" y="0"/>
                </a:moveTo>
                <a:lnTo>
                  <a:pt x="5850190" y="0"/>
                </a:lnTo>
                <a:lnTo>
                  <a:pt x="5850190" y="1744687"/>
                </a:lnTo>
                <a:lnTo>
                  <a:pt x="0" y="1744687"/>
                </a:lnTo>
                <a:lnTo>
                  <a:pt x="0" y="0"/>
                </a:lnTo>
                <a:close/>
              </a:path>
            </a:pathLst>
          </a:custGeom>
          <a:blipFill rotWithShape="1">
            <a:blip r:embed="rId3">
              <a:alphaModFix/>
            </a:blip>
            <a:stretch>
              <a:fillRect l="-17600" t="-31840" r="-20896" b="-128657"/>
            </a:stretch>
          </a:blipFill>
          <a:ln>
            <a:noFill/>
          </a:ln>
        </p:spPr>
      </p:sp>
      <p:sp>
        <p:nvSpPr>
          <p:cNvPr id="269" name="Google Shape;269;p23"/>
          <p:cNvSpPr txBox="1"/>
          <p:nvPr/>
        </p:nvSpPr>
        <p:spPr>
          <a:xfrm>
            <a:off x="4919998" y="2029450"/>
            <a:ext cx="8448000" cy="484800"/>
          </a:xfrm>
          <a:prstGeom prst="rect">
            <a:avLst/>
          </a:prstGeom>
          <a:noFill/>
          <a:ln>
            <a:noFill/>
          </a:ln>
        </p:spPr>
        <p:txBody>
          <a:bodyPr spcFirstLastPara="1" wrap="square" lIns="0" tIns="0" rIns="0" bIns="0" anchor="t" anchorCtr="0">
            <a:spAutoFit/>
          </a:bodyPr>
          <a:lstStyle/>
          <a:p>
            <a:pPr marL="0" marR="0" lvl="0" indent="0" algn="ctr" rtl="0">
              <a:lnSpc>
                <a:spcPct val="139968"/>
              </a:lnSpc>
              <a:spcBef>
                <a:spcPts val="0"/>
              </a:spcBef>
              <a:spcAft>
                <a:spcPts val="0"/>
              </a:spcAft>
              <a:buNone/>
            </a:pPr>
            <a:r>
              <a:rPr lang="en-US" sz="3150" b="1" i="0" u="none" strike="noStrike" cap="none">
                <a:solidFill>
                  <a:srgbClr val="FFFFFF"/>
                </a:solidFill>
                <a:latin typeface="Montserrat Black"/>
                <a:ea typeface="Montserrat Black"/>
                <a:cs typeface="Montserrat Black"/>
                <a:sym typeface="Montserrat Black"/>
              </a:rPr>
              <a:t>DIGITAL MARKETING AGENCY</a:t>
            </a:r>
            <a:endParaRPr/>
          </a:p>
        </p:txBody>
      </p:sp>
      <p:pic>
        <p:nvPicPr>
          <p:cNvPr id="270" name="Google Shape;270;p23"/>
          <p:cNvPicPr preferRelativeResize="0"/>
          <p:nvPr/>
        </p:nvPicPr>
        <p:blipFill rotWithShape="1">
          <a:blip r:embed="rId4">
            <a:alphaModFix/>
          </a:blip>
          <a:srcRect l="8854" r="15022"/>
          <a:stretch/>
        </p:blipFill>
        <p:spPr>
          <a:xfrm>
            <a:off x="1145171" y="3756435"/>
            <a:ext cx="4679897" cy="5138899"/>
          </a:xfrm>
          <a:prstGeom prst="rect">
            <a:avLst/>
          </a:prstGeom>
          <a:noFill/>
          <a:ln>
            <a:noFill/>
          </a:ln>
        </p:spPr>
      </p:pic>
      <p:sp>
        <p:nvSpPr>
          <p:cNvPr id="271" name="Google Shape;271;p23"/>
          <p:cNvSpPr txBox="1"/>
          <p:nvPr/>
        </p:nvSpPr>
        <p:spPr>
          <a:xfrm>
            <a:off x="614452" y="9220200"/>
            <a:ext cx="5367943" cy="372729"/>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2199" b="0" i="0" u="none" strike="noStrike" cap="none">
                <a:solidFill>
                  <a:srgbClr val="FFFFFF"/>
                </a:solidFill>
                <a:latin typeface="Montserrat"/>
                <a:ea typeface="Montserrat"/>
                <a:cs typeface="Montserrat"/>
                <a:sym typeface="Montserrat"/>
              </a:rPr>
              <a:t>www.msurge.com</a:t>
            </a:r>
            <a:endParaRPr/>
          </a:p>
        </p:txBody>
      </p:sp>
      <p:grpSp>
        <p:nvGrpSpPr>
          <p:cNvPr id="272" name="Google Shape;272;p23"/>
          <p:cNvGrpSpPr/>
          <p:nvPr/>
        </p:nvGrpSpPr>
        <p:grpSpPr>
          <a:xfrm>
            <a:off x="10736900" y="9515476"/>
            <a:ext cx="3086102" cy="3230755"/>
            <a:chOff x="0" y="-38100"/>
            <a:chExt cx="812800" cy="850900"/>
          </a:xfrm>
        </p:grpSpPr>
        <p:sp>
          <p:nvSpPr>
            <p:cNvPr id="273" name="Google Shape;273;p23"/>
            <p:cNvSpPr/>
            <p:nvPr/>
          </p:nvSpPr>
          <p:spPr>
            <a:xfrm>
              <a:off x="0" y="0"/>
              <a:ext cx="677333" cy="165100"/>
            </a:xfrm>
            <a:custGeom>
              <a:avLst/>
              <a:gdLst/>
              <a:ahLst/>
              <a:cxnLst/>
              <a:rect l="l" t="t" r="r" b="b"/>
              <a:pathLst>
                <a:path w="677333" h="165100" extrusionOk="0">
                  <a:moveTo>
                    <a:pt x="0" y="0"/>
                  </a:moveTo>
                  <a:lnTo>
                    <a:pt x="677333" y="0"/>
                  </a:lnTo>
                  <a:lnTo>
                    <a:pt x="677333" y="165100"/>
                  </a:lnTo>
                  <a:lnTo>
                    <a:pt x="0" y="165100"/>
                  </a:lnTo>
                  <a:close/>
                </a:path>
              </a:pathLst>
            </a:custGeom>
            <a:solidFill>
              <a:srgbClr val="38B6FF"/>
            </a:solidFill>
            <a:ln>
              <a:noFill/>
            </a:ln>
          </p:spPr>
        </p:sp>
        <p:sp>
          <p:nvSpPr>
            <p:cNvPr id="274" name="Google Shape;274;p23"/>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5" name="Google Shape;275;p23"/>
          <p:cNvGrpSpPr/>
          <p:nvPr/>
        </p:nvGrpSpPr>
        <p:grpSpPr>
          <a:xfrm>
            <a:off x="13308650" y="9515476"/>
            <a:ext cx="3086102" cy="3230755"/>
            <a:chOff x="0" y="-38100"/>
            <a:chExt cx="812800" cy="850900"/>
          </a:xfrm>
        </p:grpSpPr>
        <p:sp>
          <p:nvSpPr>
            <p:cNvPr id="276" name="Google Shape;276;p23"/>
            <p:cNvSpPr/>
            <p:nvPr/>
          </p:nvSpPr>
          <p:spPr>
            <a:xfrm>
              <a:off x="0" y="0"/>
              <a:ext cx="677333" cy="165100"/>
            </a:xfrm>
            <a:custGeom>
              <a:avLst/>
              <a:gdLst/>
              <a:ahLst/>
              <a:cxnLst/>
              <a:rect l="l" t="t" r="r" b="b"/>
              <a:pathLst>
                <a:path w="677333" h="165100" extrusionOk="0">
                  <a:moveTo>
                    <a:pt x="0" y="0"/>
                  </a:moveTo>
                  <a:lnTo>
                    <a:pt x="677333" y="0"/>
                  </a:lnTo>
                  <a:lnTo>
                    <a:pt x="677333" y="165100"/>
                  </a:lnTo>
                  <a:lnTo>
                    <a:pt x="0" y="165100"/>
                  </a:lnTo>
                  <a:close/>
                </a:path>
              </a:pathLst>
            </a:custGeom>
            <a:solidFill>
              <a:srgbClr val="BF9ECA"/>
            </a:solidFill>
            <a:ln>
              <a:noFill/>
            </a:ln>
          </p:spPr>
        </p:sp>
        <p:sp>
          <p:nvSpPr>
            <p:cNvPr id="277" name="Google Shape;277;p23"/>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8" name="Google Shape;278;p23"/>
          <p:cNvGrpSpPr/>
          <p:nvPr/>
        </p:nvGrpSpPr>
        <p:grpSpPr>
          <a:xfrm>
            <a:off x="15880400" y="9515476"/>
            <a:ext cx="3086102" cy="3230755"/>
            <a:chOff x="0" y="-38100"/>
            <a:chExt cx="812800" cy="850900"/>
          </a:xfrm>
        </p:grpSpPr>
        <p:sp>
          <p:nvSpPr>
            <p:cNvPr id="279" name="Google Shape;279;p23"/>
            <p:cNvSpPr/>
            <p:nvPr/>
          </p:nvSpPr>
          <p:spPr>
            <a:xfrm>
              <a:off x="0" y="0"/>
              <a:ext cx="677333" cy="165100"/>
            </a:xfrm>
            <a:custGeom>
              <a:avLst/>
              <a:gdLst/>
              <a:ahLst/>
              <a:cxnLst/>
              <a:rect l="l" t="t" r="r" b="b"/>
              <a:pathLst>
                <a:path w="677333" h="165100" extrusionOk="0">
                  <a:moveTo>
                    <a:pt x="0" y="0"/>
                  </a:moveTo>
                  <a:lnTo>
                    <a:pt x="677333" y="0"/>
                  </a:lnTo>
                  <a:lnTo>
                    <a:pt x="677333" y="165100"/>
                  </a:lnTo>
                  <a:lnTo>
                    <a:pt x="0" y="165100"/>
                  </a:lnTo>
                  <a:close/>
                </a:path>
              </a:pathLst>
            </a:custGeom>
            <a:solidFill>
              <a:srgbClr val="E1E31B"/>
            </a:solidFill>
            <a:ln>
              <a:noFill/>
            </a:ln>
          </p:spPr>
        </p:sp>
        <p:sp>
          <p:nvSpPr>
            <p:cNvPr id="280" name="Google Shape;280;p23"/>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1" name="Google Shape;281;p23"/>
          <p:cNvSpPr txBox="1"/>
          <p:nvPr/>
        </p:nvSpPr>
        <p:spPr>
          <a:xfrm>
            <a:off x="9139238" y="1952790"/>
            <a:ext cx="9525" cy="638142"/>
          </a:xfrm>
          <a:prstGeom prst="rect">
            <a:avLst/>
          </a:prstGeom>
          <a:noFill/>
          <a:ln>
            <a:noFill/>
          </a:ln>
        </p:spPr>
        <p:txBody>
          <a:bodyPr spcFirstLastPara="1" wrap="square" lIns="0" tIns="0" rIns="0" bIns="0" anchor="t" anchorCtr="0">
            <a:spAutoFit/>
          </a:bodyPr>
          <a:lstStyle/>
          <a:p>
            <a:pPr marL="0" marR="0" lvl="0" indent="0" algn="ctr" rtl="0">
              <a:lnSpc>
                <a:spcPct val="283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82" name="Google Shape;282;p23"/>
          <p:cNvSpPr txBox="1"/>
          <p:nvPr/>
        </p:nvSpPr>
        <p:spPr>
          <a:xfrm>
            <a:off x="6414824" y="3305797"/>
            <a:ext cx="11614200" cy="2108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700" i="0" u="none" strike="noStrike" cap="none">
                <a:solidFill>
                  <a:srgbClr val="FFFFFF"/>
                </a:solidFill>
                <a:latin typeface="Montserrat"/>
                <a:ea typeface="Montserrat"/>
                <a:cs typeface="Montserrat"/>
                <a:sym typeface="Montserrat"/>
              </a:rPr>
              <a:t>At Msurge, we are dedicated to your success. We specialize in developing unique and dynamic strategies tailored to help brands and clients achieve their goals. Our services go beyond strategy creation, as we are committed to fostering growth for businesses of all sizes. We strive for excellence and deliver premium quality work precisely when you need it. With our unwavering dedication, we aim to ensure enduring success and prosperity for our clients.</a:t>
            </a:r>
            <a:endParaRPr sz="1300">
              <a:latin typeface="Montserrat"/>
              <a:ea typeface="Montserrat"/>
              <a:cs typeface="Montserrat"/>
              <a:sym typeface="Montserrat"/>
            </a:endParaRPr>
          </a:p>
          <a:p>
            <a:pPr marL="0" marR="0" lvl="0" indent="0" algn="l" rtl="0">
              <a:lnSpc>
                <a:spcPct val="14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286"/>
        <p:cNvGrpSpPr/>
        <p:nvPr/>
      </p:nvGrpSpPr>
      <p:grpSpPr>
        <a:xfrm>
          <a:off x="0" y="0"/>
          <a:ext cx="0" cy="0"/>
          <a:chOff x="0" y="0"/>
          <a:chExt cx="0" cy="0"/>
        </a:xfrm>
      </p:grpSpPr>
      <p:sp>
        <p:nvSpPr>
          <p:cNvPr id="287" name="Google Shape;287;p24"/>
          <p:cNvSpPr/>
          <p:nvPr/>
        </p:nvSpPr>
        <p:spPr>
          <a:xfrm>
            <a:off x="6906625" y="-607100"/>
            <a:ext cx="11421477" cy="5558601"/>
          </a:xfrm>
          <a:custGeom>
            <a:avLst/>
            <a:gdLst/>
            <a:ahLst/>
            <a:cxnLst/>
            <a:rect l="l" t="t" r="r" b="b"/>
            <a:pathLst>
              <a:path w="4014579" h="1902002" extrusionOk="0">
                <a:moveTo>
                  <a:pt x="0" y="0"/>
                </a:moveTo>
                <a:lnTo>
                  <a:pt x="4014579" y="0"/>
                </a:lnTo>
                <a:lnTo>
                  <a:pt x="4014579" y="1902002"/>
                </a:lnTo>
                <a:lnTo>
                  <a:pt x="0" y="1902002"/>
                </a:lnTo>
                <a:close/>
              </a:path>
            </a:pathLst>
          </a:custGeom>
          <a:solidFill>
            <a:srgbClr val="F4F4F4"/>
          </a:solidFill>
          <a:ln>
            <a:noFill/>
          </a:ln>
        </p:spPr>
      </p:sp>
      <p:sp>
        <p:nvSpPr>
          <p:cNvPr id="288" name="Google Shape;288;p24"/>
          <p:cNvSpPr/>
          <p:nvPr/>
        </p:nvSpPr>
        <p:spPr>
          <a:xfrm>
            <a:off x="0" y="2612"/>
            <a:ext cx="6957017" cy="10530635"/>
          </a:xfrm>
          <a:custGeom>
            <a:avLst/>
            <a:gdLst/>
            <a:ahLst/>
            <a:cxnLst/>
            <a:rect l="l" t="t" r="r" b="b"/>
            <a:pathLst>
              <a:path w="6957017" h="10530635" extrusionOk="0">
                <a:moveTo>
                  <a:pt x="0" y="0"/>
                </a:moveTo>
                <a:lnTo>
                  <a:pt x="6957017" y="0"/>
                </a:lnTo>
                <a:lnTo>
                  <a:pt x="6957017" y="10530636"/>
                </a:lnTo>
                <a:lnTo>
                  <a:pt x="0" y="10530636"/>
                </a:lnTo>
                <a:lnTo>
                  <a:pt x="0" y="0"/>
                </a:lnTo>
                <a:close/>
              </a:path>
            </a:pathLst>
          </a:custGeom>
          <a:blipFill rotWithShape="1">
            <a:blip r:embed="rId3">
              <a:alphaModFix/>
            </a:blip>
            <a:stretch>
              <a:fillRect l="-909"/>
            </a:stretch>
          </a:blipFill>
          <a:ln>
            <a:noFill/>
          </a:ln>
        </p:spPr>
      </p:sp>
      <p:sp>
        <p:nvSpPr>
          <p:cNvPr id="289" name="Google Shape;289;p24"/>
          <p:cNvSpPr/>
          <p:nvPr/>
        </p:nvSpPr>
        <p:spPr>
          <a:xfrm>
            <a:off x="0" y="701325"/>
            <a:ext cx="11140859" cy="2248619"/>
          </a:xfrm>
          <a:custGeom>
            <a:avLst/>
            <a:gdLst/>
            <a:ahLst/>
            <a:cxnLst/>
            <a:rect l="l" t="t" r="r" b="b"/>
            <a:pathLst>
              <a:path w="5825286" h="944798" extrusionOk="0">
                <a:moveTo>
                  <a:pt x="0" y="0"/>
                </a:moveTo>
                <a:lnTo>
                  <a:pt x="5825286" y="0"/>
                </a:lnTo>
                <a:lnTo>
                  <a:pt x="5825286" y="944798"/>
                </a:lnTo>
                <a:lnTo>
                  <a:pt x="0" y="944798"/>
                </a:lnTo>
                <a:close/>
              </a:path>
            </a:pathLst>
          </a:custGeom>
          <a:solidFill>
            <a:srgbClr val="FF3B82">
              <a:alpha val="87450"/>
            </a:srgbClr>
          </a:solidFill>
          <a:ln>
            <a:noFill/>
          </a:ln>
        </p:spPr>
      </p:sp>
      <p:sp>
        <p:nvSpPr>
          <p:cNvPr id="290" name="Google Shape;290;p24"/>
          <p:cNvSpPr txBox="1"/>
          <p:nvPr/>
        </p:nvSpPr>
        <p:spPr>
          <a:xfrm>
            <a:off x="8095728" y="5139775"/>
            <a:ext cx="9612300" cy="705900"/>
          </a:xfrm>
          <a:prstGeom prst="rect">
            <a:avLst/>
          </a:prstGeom>
          <a:noFill/>
          <a:ln>
            <a:noFill/>
          </a:ln>
        </p:spPr>
        <p:txBody>
          <a:bodyPr spcFirstLastPara="1" wrap="square" lIns="0" tIns="0" rIns="0" bIns="0" anchor="t" anchorCtr="0">
            <a:spAutoFit/>
          </a:bodyPr>
          <a:lstStyle/>
          <a:p>
            <a:pPr marL="0" marR="0" lvl="0" indent="0" algn="ctr" rtl="0">
              <a:lnSpc>
                <a:spcPct val="118007"/>
              </a:lnSpc>
              <a:spcBef>
                <a:spcPts val="0"/>
              </a:spcBef>
              <a:spcAft>
                <a:spcPts val="0"/>
              </a:spcAft>
              <a:buNone/>
            </a:pPr>
            <a:r>
              <a:rPr lang="en-US" sz="4587" b="1" i="0" u="none" strike="noStrike" cap="none">
                <a:solidFill>
                  <a:srgbClr val="F4F4F4"/>
                </a:solidFill>
                <a:latin typeface="Montserrat"/>
                <a:ea typeface="Montserrat"/>
                <a:cs typeface="Montserrat"/>
                <a:sym typeface="Montserrat"/>
              </a:rPr>
              <a:t>BOLD CONFERENCE 2024</a:t>
            </a:r>
            <a:endParaRPr/>
          </a:p>
        </p:txBody>
      </p:sp>
      <p:sp>
        <p:nvSpPr>
          <p:cNvPr id="291" name="Google Shape;291;p24"/>
          <p:cNvSpPr txBox="1"/>
          <p:nvPr/>
        </p:nvSpPr>
        <p:spPr>
          <a:xfrm>
            <a:off x="7330426" y="6489050"/>
            <a:ext cx="10072800" cy="2375400"/>
          </a:xfrm>
          <a:prstGeom prst="rect">
            <a:avLst/>
          </a:prstGeom>
          <a:noFill/>
          <a:ln>
            <a:noFill/>
          </a:ln>
        </p:spPr>
        <p:txBody>
          <a:bodyPr spcFirstLastPara="1" wrap="square" lIns="0" tIns="0" rIns="0" bIns="0" anchor="t" anchorCtr="0">
            <a:spAutoFit/>
          </a:bodyPr>
          <a:lstStyle/>
          <a:p>
            <a:pPr marL="0" marR="0" lvl="0" indent="0" algn="l" rtl="0">
              <a:lnSpc>
                <a:spcPct val="117996"/>
              </a:lnSpc>
              <a:spcBef>
                <a:spcPts val="0"/>
              </a:spcBef>
              <a:spcAft>
                <a:spcPts val="0"/>
              </a:spcAft>
              <a:buNone/>
            </a:pPr>
            <a:r>
              <a:rPr lang="en-US" sz="1467" i="0" u="none" strike="noStrike" cap="none">
                <a:solidFill>
                  <a:srgbClr val="F4F4F4"/>
                </a:solidFill>
                <a:latin typeface="Montserrat"/>
                <a:ea typeface="Montserrat"/>
                <a:cs typeface="Montserrat"/>
                <a:sym typeface="Montserrat"/>
              </a:rPr>
              <a:t>Get set to ignite change at the 2024 Mortgage Girlfriends Bold Conference, themed "POW!" - a call to action for audacious women symbolizing Power in all forms: Women, Wealth, Wellness, Winning, and Work.</a:t>
            </a:r>
            <a:endParaRPr sz="1300"/>
          </a:p>
          <a:p>
            <a:pPr marL="0" marR="0" lvl="0" indent="0" algn="l" rtl="0">
              <a:lnSpc>
                <a:spcPct val="117996"/>
              </a:lnSpc>
              <a:spcBef>
                <a:spcPts val="0"/>
              </a:spcBef>
              <a:spcAft>
                <a:spcPts val="0"/>
              </a:spcAft>
              <a:buNone/>
            </a:pPr>
            <a:endParaRPr sz="1467" i="0" u="none" strike="noStrike" cap="none">
              <a:solidFill>
                <a:srgbClr val="F4F4F4"/>
              </a:solidFill>
              <a:latin typeface="Montserrat"/>
              <a:ea typeface="Montserrat"/>
              <a:cs typeface="Montserrat"/>
              <a:sym typeface="Montserrat"/>
            </a:endParaRPr>
          </a:p>
          <a:p>
            <a:pPr marL="0" marR="0" lvl="0" indent="0" algn="l" rtl="0">
              <a:lnSpc>
                <a:spcPct val="117996"/>
              </a:lnSpc>
              <a:spcBef>
                <a:spcPts val="0"/>
              </a:spcBef>
              <a:spcAft>
                <a:spcPts val="0"/>
              </a:spcAft>
              <a:buNone/>
            </a:pPr>
            <a:r>
              <a:rPr lang="en-US" sz="1467" i="0" u="none" strike="noStrike" cap="none">
                <a:solidFill>
                  <a:srgbClr val="F4F4F4"/>
                </a:solidFill>
                <a:latin typeface="Montserrat"/>
                <a:ea typeface="Montserrat"/>
                <a:cs typeface="Montserrat"/>
                <a:sym typeface="Montserrat"/>
              </a:rPr>
              <a:t>This event is more than a celebration, it's an opportunity-filled platform to grow your business, pivot in the dynamic market, and adapt to new shifts. We're dedicated to your personal and professional development, promising a transformative experience that will push your boundaries.</a:t>
            </a:r>
            <a:endParaRPr sz="1300"/>
          </a:p>
          <a:p>
            <a:pPr marL="0" marR="0" lvl="0" indent="0" algn="l" rtl="0">
              <a:lnSpc>
                <a:spcPct val="117996"/>
              </a:lnSpc>
              <a:spcBef>
                <a:spcPts val="0"/>
              </a:spcBef>
              <a:spcAft>
                <a:spcPts val="0"/>
              </a:spcAft>
              <a:buNone/>
            </a:pPr>
            <a:endParaRPr sz="1567" i="0" u="none" strike="noStrike" cap="none">
              <a:solidFill>
                <a:srgbClr val="F4F4F4"/>
              </a:solidFill>
              <a:latin typeface="Montserrat"/>
              <a:ea typeface="Montserrat"/>
              <a:cs typeface="Montserrat"/>
              <a:sym typeface="Montserrat"/>
            </a:endParaRPr>
          </a:p>
          <a:p>
            <a:pPr marL="0" marR="0" lvl="0" indent="0" algn="l" rtl="0">
              <a:lnSpc>
                <a:spcPct val="117996"/>
              </a:lnSpc>
              <a:spcBef>
                <a:spcPts val="0"/>
              </a:spcBef>
              <a:spcAft>
                <a:spcPts val="0"/>
              </a:spcAft>
              <a:buNone/>
            </a:pPr>
            <a:r>
              <a:rPr lang="en-US" sz="1467" i="0" u="none" strike="noStrike" cap="none">
                <a:solidFill>
                  <a:srgbClr val="F4F4F4"/>
                </a:solidFill>
                <a:latin typeface="Montserrat"/>
                <a:ea typeface="Montserrat"/>
                <a:cs typeface="Montserrat"/>
                <a:sym typeface="Montserrat"/>
              </a:rPr>
              <a:t>Mark your calendars and join us to step into your power, embrace change, and celebrate womanhood at the 2024 Mortgage Girlfriends Bold Conference. Let's create a POWerful impact together!</a:t>
            </a:r>
            <a:endParaRPr sz="1300"/>
          </a:p>
        </p:txBody>
      </p:sp>
      <p:sp>
        <p:nvSpPr>
          <p:cNvPr id="292" name="Google Shape;292;p24"/>
          <p:cNvSpPr/>
          <p:nvPr/>
        </p:nvSpPr>
        <p:spPr>
          <a:xfrm>
            <a:off x="6957017" y="9279216"/>
            <a:ext cx="11330985" cy="1434717"/>
          </a:xfrm>
          <a:custGeom>
            <a:avLst/>
            <a:gdLst/>
            <a:ahLst/>
            <a:cxnLst/>
            <a:rect l="l" t="t" r="r" b="b"/>
            <a:pathLst>
              <a:path w="5982826" h="757539" extrusionOk="0">
                <a:moveTo>
                  <a:pt x="0" y="0"/>
                </a:moveTo>
                <a:lnTo>
                  <a:pt x="5982826" y="0"/>
                </a:lnTo>
                <a:lnTo>
                  <a:pt x="5982826" y="757539"/>
                </a:lnTo>
                <a:lnTo>
                  <a:pt x="0" y="757539"/>
                </a:lnTo>
                <a:close/>
              </a:path>
            </a:pathLst>
          </a:custGeom>
          <a:solidFill>
            <a:srgbClr val="F4F4F4"/>
          </a:solidFill>
          <a:ln>
            <a:noFill/>
          </a:ln>
        </p:spPr>
      </p:sp>
      <p:sp>
        <p:nvSpPr>
          <p:cNvPr id="293" name="Google Shape;293;p24"/>
          <p:cNvSpPr txBox="1"/>
          <p:nvPr/>
        </p:nvSpPr>
        <p:spPr>
          <a:xfrm>
            <a:off x="7341675" y="3258475"/>
            <a:ext cx="10625400" cy="1283100"/>
          </a:xfrm>
          <a:prstGeom prst="rect">
            <a:avLst/>
          </a:prstGeom>
          <a:noFill/>
          <a:ln>
            <a:noFill/>
          </a:ln>
        </p:spPr>
        <p:txBody>
          <a:bodyPr spcFirstLastPara="1" wrap="square" lIns="0" tIns="0" rIns="0" bIns="0" anchor="t" anchorCtr="0">
            <a:spAutoFit/>
          </a:bodyPr>
          <a:lstStyle/>
          <a:p>
            <a:pPr marL="0" marR="0" lvl="0" indent="0" algn="l" rtl="0">
              <a:lnSpc>
                <a:spcPct val="139986"/>
              </a:lnSpc>
              <a:spcBef>
                <a:spcPts val="0"/>
              </a:spcBef>
              <a:spcAft>
                <a:spcPts val="0"/>
              </a:spcAft>
              <a:buNone/>
            </a:pPr>
            <a:r>
              <a:rPr lang="en-US" sz="1603" b="1" i="0" u="none" strike="noStrike" cap="none">
                <a:solidFill>
                  <a:srgbClr val="FF3B82"/>
                </a:solidFill>
                <a:latin typeface="Montserrat"/>
                <a:ea typeface="Montserrat"/>
                <a:cs typeface="Montserrat"/>
                <a:sym typeface="Montserrat"/>
              </a:rPr>
              <a:t>Mortgage Girlfriends </a:t>
            </a:r>
            <a:r>
              <a:rPr lang="en-US" sz="1603" b="0" i="0" u="none" strike="noStrike" cap="none">
                <a:solidFill>
                  <a:srgbClr val="000000"/>
                </a:solidFill>
                <a:latin typeface="Montserrat"/>
                <a:ea typeface="Montserrat"/>
                <a:cs typeface="Montserrat"/>
                <a:sym typeface="Montserrat"/>
              </a:rPr>
              <a:t>is a community of motivated mortgage professionals that are passionate about achieving success and redefining their industry. Founded in 2007 and led by CEO Cyndi Garza under the ideals of education, empowerment, and acceptance, Mortgage Girlfriends has grown into the most enriching and valuable resource available to female mortgage professionals.</a:t>
            </a:r>
            <a:endParaRPr sz="1500"/>
          </a:p>
        </p:txBody>
      </p:sp>
      <p:sp>
        <p:nvSpPr>
          <p:cNvPr id="294" name="Google Shape;294;p24"/>
          <p:cNvSpPr txBox="1"/>
          <p:nvPr/>
        </p:nvSpPr>
        <p:spPr>
          <a:xfrm>
            <a:off x="505576" y="835839"/>
            <a:ext cx="15646538" cy="622655"/>
          </a:xfrm>
          <a:prstGeom prst="rect">
            <a:avLst/>
          </a:prstGeom>
          <a:noFill/>
          <a:ln>
            <a:noFill/>
          </a:ln>
        </p:spPr>
        <p:txBody>
          <a:bodyPr spcFirstLastPara="1" wrap="square" lIns="0" tIns="0" rIns="0" bIns="0" anchor="t" anchorCtr="0">
            <a:spAutoFit/>
          </a:bodyPr>
          <a:lstStyle/>
          <a:p>
            <a:pPr marL="0" marR="0" lvl="0" indent="0" algn="l" rtl="0">
              <a:lnSpc>
                <a:spcPct val="118006"/>
              </a:lnSpc>
              <a:spcBef>
                <a:spcPts val="0"/>
              </a:spcBef>
              <a:spcAft>
                <a:spcPts val="0"/>
              </a:spcAft>
              <a:buNone/>
            </a:pPr>
            <a:r>
              <a:rPr lang="en-US" sz="4243" b="0" i="0" u="none" strike="noStrike" cap="none">
                <a:solidFill>
                  <a:srgbClr val="FFFFFF"/>
                </a:solidFill>
                <a:latin typeface="Montserrat"/>
                <a:ea typeface="Montserrat"/>
                <a:cs typeface="Montserrat"/>
                <a:sym typeface="Montserrat"/>
              </a:rPr>
              <a:t>THE MORTGAGE INDUSTRY'S MOST</a:t>
            </a:r>
            <a:endParaRPr/>
          </a:p>
        </p:txBody>
      </p:sp>
      <p:sp>
        <p:nvSpPr>
          <p:cNvPr id="295" name="Google Shape;295;p24"/>
          <p:cNvSpPr txBox="1"/>
          <p:nvPr/>
        </p:nvSpPr>
        <p:spPr>
          <a:xfrm>
            <a:off x="505576" y="1574738"/>
            <a:ext cx="15117600" cy="1324800"/>
          </a:xfrm>
          <a:prstGeom prst="rect">
            <a:avLst/>
          </a:prstGeom>
          <a:noFill/>
          <a:ln>
            <a:noFill/>
          </a:ln>
        </p:spPr>
        <p:txBody>
          <a:bodyPr spcFirstLastPara="1" wrap="square" lIns="0" tIns="0" rIns="0" bIns="0" anchor="t" anchorCtr="0">
            <a:spAutoFit/>
          </a:bodyPr>
          <a:lstStyle/>
          <a:p>
            <a:pPr marL="0" marR="0" lvl="0" indent="0" algn="l" rtl="0">
              <a:lnSpc>
                <a:spcPct val="109004"/>
              </a:lnSpc>
              <a:spcBef>
                <a:spcPts val="0"/>
              </a:spcBef>
              <a:spcAft>
                <a:spcPts val="0"/>
              </a:spcAft>
              <a:buNone/>
            </a:pPr>
            <a:r>
              <a:rPr lang="en-US" sz="8607" b="1" i="0" u="none" strike="noStrike" cap="none">
                <a:solidFill>
                  <a:srgbClr val="FFFFFF"/>
                </a:solidFill>
                <a:latin typeface="League Spartan"/>
                <a:ea typeface="League Spartan"/>
                <a:cs typeface="League Spartan"/>
                <a:sym typeface="League Spartan"/>
              </a:rPr>
              <a:t>POWERFUL WOMEN</a:t>
            </a:r>
            <a:endParaRPr b="1"/>
          </a:p>
        </p:txBody>
      </p:sp>
      <p:sp>
        <p:nvSpPr>
          <p:cNvPr id="296" name="Google Shape;296;p24"/>
          <p:cNvSpPr txBox="1"/>
          <p:nvPr/>
        </p:nvSpPr>
        <p:spPr>
          <a:xfrm>
            <a:off x="9931484" y="5944604"/>
            <a:ext cx="5382000" cy="352800"/>
          </a:xfrm>
          <a:prstGeom prst="rect">
            <a:avLst/>
          </a:prstGeom>
          <a:noFill/>
          <a:ln>
            <a:noFill/>
          </a:ln>
        </p:spPr>
        <p:txBody>
          <a:bodyPr spcFirstLastPara="1" wrap="square" lIns="0" tIns="0" rIns="0" bIns="0" anchor="t" anchorCtr="0">
            <a:spAutoFit/>
          </a:bodyPr>
          <a:lstStyle/>
          <a:p>
            <a:pPr marL="0" marR="0" lvl="0" indent="0" algn="ctr" rtl="0">
              <a:lnSpc>
                <a:spcPct val="118011"/>
              </a:lnSpc>
              <a:spcBef>
                <a:spcPts val="0"/>
              </a:spcBef>
              <a:spcAft>
                <a:spcPts val="0"/>
              </a:spcAft>
              <a:buNone/>
            </a:pPr>
            <a:r>
              <a:rPr lang="en-US" sz="2293" b="1" i="0" u="none" strike="noStrike" cap="none">
                <a:solidFill>
                  <a:srgbClr val="000000"/>
                </a:solidFill>
                <a:latin typeface="Montserrat"/>
                <a:ea typeface="Montserrat"/>
                <a:cs typeface="Montserrat"/>
                <a:sym typeface="Montserrat"/>
              </a:rPr>
              <a:t> FEBRUARY 1-3, 2024 | TAMPA, FL</a:t>
            </a:r>
            <a:endParaRPr/>
          </a:p>
        </p:txBody>
      </p:sp>
      <p:sp>
        <p:nvSpPr>
          <p:cNvPr id="297" name="Google Shape;297;p24"/>
          <p:cNvSpPr txBox="1"/>
          <p:nvPr/>
        </p:nvSpPr>
        <p:spPr>
          <a:xfrm>
            <a:off x="6942341" y="9507862"/>
            <a:ext cx="11246433" cy="602033"/>
          </a:xfrm>
          <a:prstGeom prst="rect">
            <a:avLst/>
          </a:prstGeom>
          <a:noFill/>
          <a:ln>
            <a:noFill/>
          </a:ln>
        </p:spPr>
        <p:txBody>
          <a:bodyPr spcFirstLastPara="1" wrap="square" lIns="0" tIns="0" rIns="0" bIns="0" anchor="t" anchorCtr="0">
            <a:spAutoFit/>
          </a:bodyPr>
          <a:lstStyle/>
          <a:p>
            <a:pPr marL="0" marR="0" lvl="0" indent="0" algn="ctr" rtl="0">
              <a:lnSpc>
                <a:spcPct val="109020"/>
              </a:lnSpc>
              <a:spcBef>
                <a:spcPts val="0"/>
              </a:spcBef>
              <a:spcAft>
                <a:spcPts val="0"/>
              </a:spcAft>
              <a:buNone/>
            </a:pPr>
            <a:r>
              <a:rPr lang="en-US" sz="2206" b="1" i="0" u="none" strike="noStrike" cap="none">
                <a:solidFill>
                  <a:srgbClr val="000000"/>
                </a:solidFill>
                <a:latin typeface="Montserrat"/>
                <a:ea typeface="Montserrat"/>
                <a:cs typeface="Montserrat"/>
                <a:sym typeface="Montserrat"/>
              </a:rPr>
              <a:t>INTERESTED IN BECOMING A SPONSOR?</a:t>
            </a:r>
            <a:endParaRPr/>
          </a:p>
          <a:p>
            <a:pPr marL="0" marR="0" lvl="0" indent="0" algn="ctr" rtl="0">
              <a:lnSpc>
                <a:spcPct val="109020"/>
              </a:lnSpc>
              <a:spcBef>
                <a:spcPts val="0"/>
              </a:spcBef>
              <a:spcAft>
                <a:spcPts val="0"/>
              </a:spcAft>
              <a:buNone/>
            </a:pPr>
            <a:r>
              <a:rPr lang="en-US" sz="2206" b="0" i="0" u="none" strike="noStrike" cap="none">
                <a:solidFill>
                  <a:srgbClr val="FF3B82"/>
                </a:solidFill>
                <a:latin typeface="Montserrat"/>
                <a:ea typeface="Montserrat"/>
                <a:cs typeface="Montserrat"/>
                <a:sym typeface="Montserrat"/>
              </a:rPr>
              <a:t>Email </a:t>
            </a:r>
            <a:r>
              <a:rPr lang="en-US" sz="2206" b="1" i="0" u="sng" strike="noStrike" cap="none">
                <a:solidFill>
                  <a:srgbClr val="FF3B82"/>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info@mortgagegirlfriends.com</a:t>
            </a:r>
            <a:endParaRPr/>
          </a:p>
        </p:txBody>
      </p:sp>
      <p:sp>
        <p:nvSpPr>
          <p:cNvPr id="298" name="Google Shape;298;p24"/>
          <p:cNvSpPr/>
          <p:nvPr/>
        </p:nvSpPr>
        <p:spPr>
          <a:xfrm>
            <a:off x="404970" y="9178996"/>
            <a:ext cx="2408400" cy="857668"/>
          </a:xfrm>
          <a:custGeom>
            <a:avLst/>
            <a:gdLst/>
            <a:ahLst/>
            <a:cxnLst/>
            <a:rect l="l" t="t" r="r" b="b"/>
            <a:pathLst>
              <a:path w="2408400" h="857668" extrusionOk="0">
                <a:moveTo>
                  <a:pt x="0" y="0"/>
                </a:moveTo>
                <a:lnTo>
                  <a:pt x="2408400" y="0"/>
                </a:lnTo>
                <a:lnTo>
                  <a:pt x="2408400" y="857667"/>
                </a:lnTo>
                <a:lnTo>
                  <a:pt x="0" y="857667"/>
                </a:lnTo>
                <a:lnTo>
                  <a:pt x="0" y="0"/>
                </a:lnTo>
                <a:close/>
              </a:path>
            </a:pathLst>
          </a:custGeom>
          <a:blipFill rotWithShape="1">
            <a:blip r:embed="rId5">
              <a:alphaModFix/>
            </a:blip>
            <a:stretch>
              <a:fillRect/>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Shape 302"/>
        <p:cNvGrpSpPr/>
        <p:nvPr/>
      </p:nvGrpSpPr>
      <p:grpSpPr>
        <a:xfrm>
          <a:off x="0" y="0"/>
          <a:ext cx="0" cy="0"/>
          <a:chOff x="0" y="0"/>
          <a:chExt cx="0" cy="0"/>
        </a:xfrm>
      </p:grpSpPr>
      <p:grpSp>
        <p:nvGrpSpPr>
          <p:cNvPr id="303" name="Google Shape;303;p25"/>
          <p:cNvGrpSpPr/>
          <p:nvPr/>
        </p:nvGrpSpPr>
        <p:grpSpPr>
          <a:xfrm>
            <a:off x="-2871564" y="8367157"/>
            <a:ext cx="23262502" cy="2616740"/>
            <a:chOff x="0" y="0"/>
            <a:chExt cx="7225693" cy="812800"/>
          </a:xfrm>
        </p:grpSpPr>
        <p:sp>
          <p:nvSpPr>
            <p:cNvPr id="304" name="Google Shape;304;p25"/>
            <p:cNvSpPr/>
            <p:nvPr/>
          </p:nvSpPr>
          <p:spPr>
            <a:xfrm>
              <a:off x="0" y="0"/>
              <a:ext cx="7225693" cy="812800"/>
            </a:xfrm>
            <a:custGeom>
              <a:avLst/>
              <a:gdLst/>
              <a:ahLst/>
              <a:cxnLst/>
              <a:rect l="l" t="t" r="r" b="b"/>
              <a:pathLst>
                <a:path w="7225693" h="812800" extrusionOk="0">
                  <a:moveTo>
                    <a:pt x="2995" y="0"/>
                  </a:moveTo>
                  <a:lnTo>
                    <a:pt x="7222698" y="0"/>
                  </a:lnTo>
                  <a:cubicBezTo>
                    <a:pt x="7224352" y="0"/>
                    <a:pt x="7225693" y="1341"/>
                    <a:pt x="7225693" y="2995"/>
                  </a:cubicBezTo>
                  <a:lnTo>
                    <a:pt x="7225693" y="809805"/>
                  </a:lnTo>
                  <a:cubicBezTo>
                    <a:pt x="7225693" y="810599"/>
                    <a:pt x="7225378" y="811361"/>
                    <a:pt x="7224816" y="811923"/>
                  </a:cubicBezTo>
                  <a:cubicBezTo>
                    <a:pt x="7224254" y="812484"/>
                    <a:pt x="7223492" y="812800"/>
                    <a:pt x="7222698" y="812800"/>
                  </a:cubicBezTo>
                  <a:lnTo>
                    <a:pt x="2995" y="812800"/>
                  </a:lnTo>
                  <a:cubicBezTo>
                    <a:pt x="1341" y="812800"/>
                    <a:pt x="0" y="811459"/>
                    <a:pt x="0" y="809805"/>
                  </a:cubicBezTo>
                  <a:lnTo>
                    <a:pt x="0" y="2995"/>
                  </a:lnTo>
                  <a:cubicBezTo>
                    <a:pt x="0" y="1341"/>
                    <a:pt x="1341" y="0"/>
                    <a:pt x="2995" y="0"/>
                  </a:cubicBezTo>
                  <a:close/>
                </a:path>
              </a:pathLst>
            </a:custGeom>
            <a:solidFill>
              <a:srgbClr val="FF3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26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06" name="Google Shape;306;p25"/>
          <p:cNvSpPr txBox="1"/>
          <p:nvPr/>
        </p:nvSpPr>
        <p:spPr>
          <a:xfrm>
            <a:off x="2731623" y="6810791"/>
            <a:ext cx="12824753" cy="103457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120" b="0" i="0" u="none" strike="noStrike" cap="none">
                <a:solidFill>
                  <a:srgbClr val="FF3B82"/>
                </a:solidFill>
                <a:latin typeface="Montserrat"/>
                <a:ea typeface="Montserrat"/>
                <a:cs typeface="Montserrat"/>
                <a:sym typeface="Montserrat"/>
              </a:rPr>
              <a:t>Use the code </a:t>
            </a:r>
            <a:r>
              <a:rPr lang="en-US" sz="3120" b="0" i="0" u="none" strike="noStrike" cap="none">
                <a:solidFill>
                  <a:srgbClr val="FF3B82"/>
                </a:solidFill>
                <a:latin typeface="Montserrat Medium"/>
                <a:ea typeface="Montserrat Medium"/>
                <a:cs typeface="Montserrat Medium"/>
                <a:sym typeface="Montserrat Medium"/>
              </a:rPr>
              <a:t>"FREEBOLD22" </a:t>
            </a:r>
            <a:r>
              <a:rPr lang="en-US" sz="3120" b="0" i="0" u="none" strike="noStrike" cap="none">
                <a:solidFill>
                  <a:srgbClr val="FF3B82"/>
                </a:solidFill>
                <a:latin typeface="Montserrat"/>
                <a:ea typeface="Montserrat"/>
                <a:cs typeface="Montserrat"/>
                <a:sym typeface="Montserrat"/>
              </a:rPr>
              <a:t>for a free 30 days when you sign up for a monthly membership!</a:t>
            </a:r>
            <a:endParaRPr/>
          </a:p>
        </p:txBody>
      </p:sp>
      <p:sp>
        <p:nvSpPr>
          <p:cNvPr id="307" name="Google Shape;307;p25"/>
          <p:cNvSpPr txBox="1"/>
          <p:nvPr/>
        </p:nvSpPr>
        <p:spPr>
          <a:xfrm>
            <a:off x="1575026" y="1209962"/>
            <a:ext cx="15138000" cy="1813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910" b="0" i="0" u="none" strike="noStrike" cap="none">
                <a:solidFill>
                  <a:srgbClr val="FF3B82"/>
                </a:solidFill>
                <a:latin typeface="Montserrat"/>
                <a:ea typeface="Montserrat"/>
                <a:cs typeface="Montserrat"/>
                <a:sym typeface="Montserrat"/>
              </a:rPr>
              <a:t>JOIN THE</a:t>
            </a:r>
            <a:endParaRPr/>
          </a:p>
          <a:p>
            <a:pPr marL="0" marR="0" lvl="0" indent="0" algn="ctr" rtl="0">
              <a:lnSpc>
                <a:spcPct val="140000"/>
              </a:lnSpc>
              <a:spcBef>
                <a:spcPts val="0"/>
              </a:spcBef>
              <a:spcAft>
                <a:spcPts val="0"/>
              </a:spcAft>
              <a:buNone/>
            </a:pPr>
            <a:r>
              <a:rPr lang="en-US" sz="4910" b="1" i="1" u="none" strike="noStrike" cap="none">
                <a:solidFill>
                  <a:srgbClr val="FF3B82"/>
                </a:solidFill>
                <a:latin typeface="Montserrat"/>
                <a:ea typeface="Montserrat"/>
                <a:cs typeface="Montserrat"/>
                <a:sym typeface="Montserrat"/>
              </a:rPr>
              <a:t>MORTGAGE GIRLFRIENDS COMMUNITY</a:t>
            </a:r>
            <a:endParaRPr i="1"/>
          </a:p>
        </p:txBody>
      </p:sp>
      <p:sp>
        <p:nvSpPr>
          <p:cNvPr id="308" name="Google Shape;308;p25"/>
          <p:cNvSpPr txBox="1"/>
          <p:nvPr/>
        </p:nvSpPr>
        <p:spPr>
          <a:xfrm>
            <a:off x="5527280" y="8983261"/>
            <a:ext cx="7233439" cy="492929"/>
          </a:xfrm>
          <a:prstGeom prst="rect">
            <a:avLst/>
          </a:prstGeom>
          <a:noFill/>
          <a:ln>
            <a:noFill/>
          </a:ln>
        </p:spPr>
        <p:txBody>
          <a:bodyPr spcFirstLastPara="1" wrap="square" lIns="0" tIns="0" rIns="0" bIns="0" anchor="t" anchorCtr="0">
            <a:spAutoFit/>
          </a:bodyPr>
          <a:lstStyle/>
          <a:p>
            <a:pPr marL="0" marR="0" lvl="0" indent="0" algn="ctr" rtl="0">
              <a:lnSpc>
                <a:spcPct val="139993"/>
              </a:lnSpc>
              <a:spcBef>
                <a:spcPts val="0"/>
              </a:spcBef>
              <a:spcAft>
                <a:spcPts val="0"/>
              </a:spcAft>
              <a:buNone/>
            </a:pPr>
            <a:r>
              <a:rPr lang="en-US" sz="3028" b="1" i="0" u="none" strike="noStrike" cap="none">
                <a:solidFill>
                  <a:srgbClr val="FFFFFF"/>
                </a:solidFill>
                <a:latin typeface="Montserrat"/>
                <a:ea typeface="Montserrat"/>
                <a:cs typeface="Montserrat"/>
                <a:sym typeface="Montserrat"/>
              </a:rPr>
              <a:t>www.mortgagegirlfriends.com/join</a:t>
            </a:r>
            <a:endParaRPr/>
          </a:p>
        </p:txBody>
      </p:sp>
      <p:pic>
        <p:nvPicPr>
          <p:cNvPr id="309" name="Google Shape;309;p25"/>
          <p:cNvPicPr preferRelativeResize="0"/>
          <p:nvPr/>
        </p:nvPicPr>
        <p:blipFill>
          <a:blip r:embed="rId3">
            <a:alphaModFix/>
          </a:blip>
          <a:stretch>
            <a:fillRect/>
          </a:stretch>
        </p:blipFill>
        <p:spPr>
          <a:xfrm>
            <a:off x="7402913" y="3176162"/>
            <a:ext cx="3482230" cy="34822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pSp>
        <p:nvGrpSpPr>
          <p:cNvPr id="314" name="Google Shape;314;p26"/>
          <p:cNvGrpSpPr/>
          <p:nvPr/>
        </p:nvGrpSpPr>
        <p:grpSpPr>
          <a:xfrm>
            <a:off x="0" y="-363170"/>
            <a:ext cx="907502" cy="14225882"/>
            <a:chOff x="0" y="0"/>
            <a:chExt cx="1210004" cy="18967843"/>
          </a:xfrm>
        </p:grpSpPr>
        <p:sp>
          <p:nvSpPr>
            <p:cNvPr id="315" name="Google Shape;315;p26"/>
            <p:cNvSpPr/>
            <p:nvPr/>
          </p:nvSpPr>
          <p:spPr>
            <a:xfrm>
              <a:off x="0" y="0"/>
              <a:ext cx="23949" cy="18967843"/>
            </a:xfrm>
            <a:custGeom>
              <a:avLst/>
              <a:gdLst/>
              <a:ahLst/>
              <a:cxnLst/>
              <a:rect l="l" t="t" r="r" b="b"/>
              <a:pathLst>
                <a:path w="25400" h="20116800" extrusionOk="0">
                  <a:moveTo>
                    <a:pt x="0" y="0"/>
                  </a:moveTo>
                  <a:lnTo>
                    <a:pt x="0" y="20116800"/>
                  </a:lnTo>
                  <a:lnTo>
                    <a:pt x="25400" y="20116800"/>
                  </a:lnTo>
                  <a:lnTo>
                    <a:pt x="25400" y="0"/>
                  </a:lnTo>
                  <a:close/>
                </a:path>
              </a:pathLst>
            </a:custGeom>
            <a:solidFill>
              <a:srgbClr val="EFE6DE"/>
            </a:solidFill>
            <a:ln>
              <a:noFill/>
            </a:ln>
          </p:spPr>
        </p:sp>
        <p:sp>
          <p:nvSpPr>
            <p:cNvPr id="316" name="Google Shape;316;p26"/>
            <p:cNvSpPr/>
            <p:nvPr/>
          </p:nvSpPr>
          <p:spPr>
            <a:xfrm>
              <a:off x="395353" y="0"/>
              <a:ext cx="23949" cy="18967843"/>
            </a:xfrm>
            <a:custGeom>
              <a:avLst/>
              <a:gdLst/>
              <a:ahLst/>
              <a:cxnLst/>
              <a:rect l="l" t="t" r="r" b="b"/>
              <a:pathLst>
                <a:path w="25400" h="20116800" extrusionOk="0">
                  <a:moveTo>
                    <a:pt x="0" y="0"/>
                  </a:moveTo>
                  <a:lnTo>
                    <a:pt x="0" y="20116800"/>
                  </a:lnTo>
                  <a:lnTo>
                    <a:pt x="25400" y="20116800"/>
                  </a:lnTo>
                  <a:lnTo>
                    <a:pt x="25400" y="0"/>
                  </a:lnTo>
                  <a:close/>
                </a:path>
              </a:pathLst>
            </a:custGeom>
            <a:solidFill>
              <a:srgbClr val="EFE6DE"/>
            </a:solidFill>
            <a:ln>
              <a:noFill/>
            </a:ln>
          </p:spPr>
        </p:sp>
        <p:sp>
          <p:nvSpPr>
            <p:cNvPr id="317" name="Google Shape;317;p26"/>
            <p:cNvSpPr/>
            <p:nvPr/>
          </p:nvSpPr>
          <p:spPr>
            <a:xfrm>
              <a:off x="790703" y="0"/>
              <a:ext cx="23949" cy="18967843"/>
            </a:xfrm>
            <a:custGeom>
              <a:avLst/>
              <a:gdLst/>
              <a:ahLst/>
              <a:cxnLst/>
              <a:rect l="l" t="t" r="r" b="b"/>
              <a:pathLst>
                <a:path w="25400" h="20116800" extrusionOk="0">
                  <a:moveTo>
                    <a:pt x="0" y="0"/>
                  </a:moveTo>
                  <a:lnTo>
                    <a:pt x="0" y="20116800"/>
                  </a:lnTo>
                  <a:lnTo>
                    <a:pt x="25400" y="20116800"/>
                  </a:lnTo>
                  <a:lnTo>
                    <a:pt x="25400" y="0"/>
                  </a:lnTo>
                  <a:close/>
                </a:path>
              </a:pathLst>
            </a:custGeom>
            <a:solidFill>
              <a:srgbClr val="EFE6DE"/>
            </a:solidFill>
            <a:ln>
              <a:noFill/>
            </a:ln>
          </p:spPr>
        </p:sp>
        <p:sp>
          <p:nvSpPr>
            <p:cNvPr id="318" name="Google Shape;318;p26"/>
            <p:cNvSpPr/>
            <p:nvPr/>
          </p:nvSpPr>
          <p:spPr>
            <a:xfrm>
              <a:off x="1186055" y="0"/>
              <a:ext cx="23949" cy="18967843"/>
            </a:xfrm>
            <a:custGeom>
              <a:avLst/>
              <a:gdLst/>
              <a:ahLst/>
              <a:cxnLst/>
              <a:rect l="l" t="t" r="r" b="b"/>
              <a:pathLst>
                <a:path w="25400" h="20116800" extrusionOk="0">
                  <a:moveTo>
                    <a:pt x="0" y="0"/>
                  </a:moveTo>
                  <a:lnTo>
                    <a:pt x="0" y="20116800"/>
                  </a:lnTo>
                  <a:lnTo>
                    <a:pt x="25400" y="20116800"/>
                  </a:lnTo>
                  <a:lnTo>
                    <a:pt x="25400" y="0"/>
                  </a:lnTo>
                  <a:close/>
                </a:path>
              </a:pathLst>
            </a:custGeom>
            <a:solidFill>
              <a:srgbClr val="EFE6DE"/>
            </a:solidFill>
            <a:ln>
              <a:noFill/>
            </a:ln>
          </p:spPr>
        </p:sp>
      </p:grpSp>
      <p:grpSp>
        <p:nvGrpSpPr>
          <p:cNvPr id="319" name="Google Shape;319;p26"/>
          <p:cNvGrpSpPr/>
          <p:nvPr/>
        </p:nvGrpSpPr>
        <p:grpSpPr>
          <a:xfrm>
            <a:off x="3477643" y="4406335"/>
            <a:ext cx="2497517" cy="2508712"/>
            <a:chOff x="1813" y="0"/>
            <a:chExt cx="809173" cy="812800"/>
          </a:xfrm>
        </p:grpSpPr>
        <p:sp>
          <p:nvSpPr>
            <p:cNvPr id="320" name="Google Shape;320;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FE6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93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22" name="Google Shape;322;p26"/>
          <p:cNvGrpSpPr/>
          <p:nvPr/>
        </p:nvGrpSpPr>
        <p:grpSpPr>
          <a:xfrm>
            <a:off x="6454851" y="4406335"/>
            <a:ext cx="2497517" cy="2508712"/>
            <a:chOff x="1813" y="0"/>
            <a:chExt cx="809173" cy="812800"/>
          </a:xfrm>
        </p:grpSpPr>
        <p:sp>
          <p:nvSpPr>
            <p:cNvPr id="323" name="Google Shape;323;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D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93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5" name="Google Shape;325;p26"/>
          <p:cNvSpPr txBox="1"/>
          <p:nvPr/>
        </p:nvSpPr>
        <p:spPr>
          <a:xfrm>
            <a:off x="1462855" y="2771540"/>
            <a:ext cx="15522300" cy="1263600"/>
          </a:xfrm>
          <a:prstGeom prst="rect">
            <a:avLst/>
          </a:prstGeom>
          <a:noFill/>
          <a:ln>
            <a:noFill/>
          </a:ln>
        </p:spPr>
        <p:txBody>
          <a:bodyPr spcFirstLastPara="1" wrap="square" lIns="0" tIns="0" rIns="0" bIns="0" anchor="t" anchorCtr="0">
            <a:spAutoFit/>
          </a:bodyPr>
          <a:lstStyle/>
          <a:p>
            <a:pPr marL="0" marR="0" lvl="0" indent="0" algn="l" rtl="0">
              <a:lnSpc>
                <a:spcPct val="145545"/>
              </a:lnSpc>
              <a:spcBef>
                <a:spcPts val="0"/>
              </a:spcBef>
              <a:spcAft>
                <a:spcPts val="0"/>
              </a:spcAft>
              <a:buNone/>
            </a:pPr>
            <a:r>
              <a:rPr lang="en-US" sz="2099" b="0" i="1" u="none" strike="noStrike" cap="none">
                <a:solidFill>
                  <a:srgbClr val="383837"/>
                </a:solidFill>
                <a:latin typeface="Lato"/>
                <a:ea typeface="Lato"/>
                <a:cs typeface="Lato"/>
                <a:sym typeface="Lato"/>
              </a:rPr>
              <a:t>At Optimized Success, we empower our clients with the tools and resources they need to succeed in any industry. Our mission is to provide our clients with the education and support they need to reach their goals. We believe that success comes from within, and we are dedicated to helping our clients find it. We believe that success is attainable for anyone who commits themselves to growth and learning. </a:t>
            </a:r>
            <a:endParaRPr i="1"/>
          </a:p>
        </p:txBody>
      </p:sp>
      <p:sp>
        <p:nvSpPr>
          <p:cNvPr id="326" name="Google Shape;326;p26"/>
          <p:cNvSpPr txBox="1"/>
          <p:nvPr/>
        </p:nvSpPr>
        <p:spPr>
          <a:xfrm>
            <a:off x="1462851" y="958250"/>
            <a:ext cx="8562000" cy="1664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5408" b="1" i="0" u="none" strike="noStrike" cap="none">
                <a:solidFill>
                  <a:srgbClr val="C8BBAC"/>
                </a:solidFill>
                <a:highlight>
                  <a:schemeClr val="lt1"/>
                </a:highlight>
                <a:latin typeface="League Spartan"/>
                <a:ea typeface="League Spartan"/>
                <a:cs typeface="League Spartan"/>
                <a:sym typeface="League Spartan"/>
              </a:rPr>
              <a:t>GROW YOUR LIFE &amp; BUSINESS</a:t>
            </a:r>
            <a:endParaRPr b="1">
              <a:solidFill>
                <a:srgbClr val="C8BBAC"/>
              </a:solidFill>
              <a:highlight>
                <a:schemeClr val="lt1"/>
              </a:highlight>
            </a:endParaRPr>
          </a:p>
        </p:txBody>
      </p:sp>
      <p:sp>
        <p:nvSpPr>
          <p:cNvPr id="327" name="Google Shape;327;p26"/>
          <p:cNvSpPr txBox="1"/>
          <p:nvPr/>
        </p:nvSpPr>
        <p:spPr>
          <a:xfrm>
            <a:off x="13212676" y="853468"/>
            <a:ext cx="4490700" cy="215400"/>
          </a:xfrm>
          <a:prstGeom prst="rect">
            <a:avLst/>
          </a:prstGeom>
          <a:noFill/>
          <a:ln>
            <a:noFill/>
          </a:ln>
        </p:spPr>
        <p:txBody>
          <a:bodyPr spcFirstLastPara="1" wrap="square" lIns="0" tIns="0" rIns="0" bIns="0" anchor="t" anchorCtr="0">
            <a:spAutoFit/>
          </a:bodyPr>
          <a:lstStyle/>
          <a:p>
            <a:pPr marL="0" marR="0" lvl="0" indent="0" algn="ctr" rtl="0">
              <a:lnSpc>
                <a:spcPct val="128991"/>
              </a:lnSpc>
              <a:spcBef>
                <a:spcPts val="0"/>
              </a:spcBef>
              <a:spcAft>
                <a:spcPts val="0"/>
              </a:spcAft>
              <a:buNone/>
            </a:pPr>
            <a:endParaRPr/>
          </a:p>
        </p:txBody>
      </p:sp>
      <p:grpSp>
        <p:nvGrpSpPr>
          <p:cNvPr id="328" name="Google Shape;328;p26"/>
          <p:cNvGrpSpPr/>
          <p:nvPr/>
        </p:nvGrpSpPr>
        <p:grpSpPr>
          <a:xfrm>
            <a:off x="9383844" y="4457533"/>
            <a:ext cx="2497517" cy="2508712"/>
            <a:chOff x="1813" y="0"/>
            <a:chExt cx="809173" cy="812800"/>
          </a:xfrm>
        </p:grpSpPr>
        <p:sp>
          <p:nvSpPr>
            <p:cNvPr id="329" name="Google Shape;329;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8BB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93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1" name="Google Shape;331;p26"/>
          <p:cNvSpPr txBox="1"/>
          <p:nvPr/>
        </p:nvSpPr>
        <p:spPr>
          <a:xfrm>
            <a:off x="9740728" y="5350768"/>
            <a:ext cx="1783752" cy="684141"/>
          </a:xfrm>
          <a:prstGeom prst="rect">
            <a:avLst/>
          </a:prstGeom>
          <a:noFill/>
          <a:ln>
            <a:noFill/>
          </a:ln>
        </p:spPr>
        <p:txBody>
          <a:bodyPr spcFirstLastPara="1" wrap="square" lIns="0" tIns="0" rIns="0" bIns="0" anchor="t" anchorCtr="0">
            <a:spAutoFit/>
          </a:bodyPr>
          <a:lstStyle/>
          <a:p>
            <a:pPr marL="0" marR="0" lvl="0" indent="0" algn="ctr" rtl="0">
              <a:lnSpc>
                <a:spcPct val="140050"/>
              </a:lnSpc>
              <a:spcBef>
                <a:spcPts val="0"/>
              </a:spcBef>
              <a:spcAft>
                <a:spcPts val="0"/>
              </a:spcAft>
              <a:buNone/>
            </a:pPr>
            <a:r>
              <a:rPr lang="en-US" sz="2000" b="1" i="0" u="none" strike="noStrike" cap="none">
                <a:solidFill>
                  <a:srgbClr val="000000"/>
                </a:solidFill>
                <a:latin typeface="Montserrat Black"/>
                <a:ea typeface="Montserrat Black"/>
                <a:cs typeface="Montserrat Black"/>
                <a:sym typeface="Montserrat Black"/>
              </a:rPr>
              <a:t>LEADERSHIP TRAINING</a:t>
            </a:r>
            <a:endParaRPr/>
          </a:p>
        </p:txBody>
      </p:sp>
      <p:sp>
        <p:nvSpPr>
          <p:cNvPr id="332" name="Google Shape;332;p26"/>
          <p:cNvSpPr txBox="1"/>
          <p:nvPr/>
        </p:nvSpPr>
        <p:spPr>
          <a:xfrm>
            <a:off x="6784143" y="5225813"/>
            <a:ext cx="1790700" cy="1155000"/>
          </a:xfrm>
          <a:prstGeom prst="rect">
            <a:avLst/>
          </a:prstGeom>
          <a:noFill/>
          <a:ln>
            <a:noFill/>
          </a:ln>
        </p:spPr>
        <p:txBody>
          <a:bodyPr spcFirstLastPara="1" wrap="square" lIns="0" tIns="0" rIns="0" bIns="0" anchor="t" anchorCtr="0">
            <a:spAutoFit/>
          </a:bodyPr>
          <a:lstStyle/>
          <a:p>
            <a:pPr marL="0" lvl="0" indent="0" algn="ctr" rtl="0">
              <a:lnSpc>
                <a:spcPct val="140050"/>
              </a:lnSpc>
              <a:spcBef>
                <a:spcPts val="0"/>
              </a:spcBef>
              <a:spcAft>
                <a:spcPts val="0"/>
              </a:spcAft>
              <a:buClr>
                <a:schemeClr val="dk1"/>
              </a:buClr>
              <a:buFont typeface="Arial"/>
              <a:buNone/>
            </a:pPr>
            <a:r>
              <a:rPr lang="en-US" sz="2000" b="1">
                <a:solidFill>
                  <a:schemeClr val="dk1"/>
                </a:solidFill>
                <a:latin typeface="Montserrat Black"/>
                <a:ea typeface="Montserrat Black"/>
                <a:cs typeface="Montserrat Black"/>
                <a:sym typeface="Montserrat Black"/>
              </a:rPr>
              <a:t>1-1 COACHING</a:t>
            </a:r>
            <a:endParaRPr>
              <a:solidFill>
                <a:schemeClr val="dk1"/>
              </a:solidFill>
            </a:endParaRPr>
          </a:p>
          <a:p>
            <a:pPr marL="0" marR="0" lvl="0" indent="0" algn="ctr" rtl="0">
              <a:lnSpc>
                <a:spcPct val="119989"/>
              </a:lnSpc>
              <a:spcBef>
                <a:spcPts val="0"/>
              </a:spcBef>
              <a:spcAft>
                <a:spcPts val="0"/>
              </a:spcAft>
              <a:buNone/>
            </a:pPr>
            <a:endParaRPr sz="1901">
              <a:latin typeface="League Spartan"/>
              <a:ea typeface="League Spartan"/>
              <a:cs typeface="League Spartan"/>
              <a:sym typeface="League Spartan"/>
            </a:endParaRPr>
          </a:p>
        </p:txBody>
      </p:sp>
      <p:sp>
        <p:nvSpPr>
          <p:cNvPr id="333" name="Google Shape;333;p26"/>
          <p:cNvSpPr txBox="1"/>
          <p:nvPr/>
        </p:nvSpPr>
        <p:spPr>
          <a:xfrm>
            <a:off x="3831051" y="5339298"/>
            <a:ext cx="1790700" cy="1124100"/>
          </a:xfrm>
          <a:prstGeom prst="rect">
            <a:avLst/>
          </a:prstGeom>
          <a:noFill/>
          <a:ln>
            <a:noFill/>
          </a:ln>
        </p:spPr>
        <p:txBody>
          <a:bodyPr spcFirstLastPara="1" wrap="square" lIns="0" tIns="0" rIns="0" bIns="0" anchor="t" anchorCtr="0">
            <a:spAutoFit/>
          </a:bodyPr>
          <a:lstStyle/>
          <a:p>
            <a:pPr marL="0" lvl="0" indent="0" algn="ctr" rtl="0">
              <a:lnSpc>
                <a:spcPct val="140050"/>
              </a:lnSpc>
              <a:spcBef>
                <a:spcPts val="0"/>
              </a:spcBef>
              <a:spcAft>
                <a:spcPts val="0"/>
              </a:spcAft>
              <a:buClr>
                <a:schemeClr val="dk1"/>
              </a:buClr>
              <a:buFont typeface="Arial"/>
              <a:buNone/>
            </a:pPr>
            <a:r>
              <a:rPr lang="en-US" sz="2000" b="1">
                <a:solidFill>
                  <a:schemeClr val="dk1"/>
                </a:solidFill>
                <a:latin typeface="Montserrat Black"/>
                <a:ea typeface="Montserrat Black"/>
                <a:cs typeface="Montserrat Black"/>
                <a:sym typeface="Montserrat Black"/>
              </a:rPr>
              <a:t>GROUP COACHING</a:t>
            </a:r>
            <a:endParaRPr>
              <a:solidFill>
                <a:schemeClr val="dk1"/>
              </a:solidFill>
            </a:endParaRPr>
          </a:p>
          <a:p>
            <a:pPr marL="0" marR="0" lvl="0" indent="0" algn="l" rtl="0">
              <a:lnSpc>
                <a:spcPct val="119989"/>
              </a:lnSpc>
              <a:spcBef>
                <a:spcPts val="0"/>
              </a:spcBef>
              <a:spcAft>
                <a:spcPts val="0"/>
              </a:spcAft>
              <a:buNone/>
            </a:pPr>
            <a:endParaRPr sz="1700" b="1"/>
          </a:p>
        </p:txBody>
      </p:sp>
      <p:grpSp>
        <p:nvGrpSpPr>
          <p:cNvPr id="334" name="Google Shape;334;p26"/>
          <p:cNvGrpSpPr/>
          <p:nvPr/>
        </p:nvGrpSpPr>
        <p:grpSpPr>
          <a:xfrm>
            <a:off x="12312838" y="4457533"/>
            <a:ext cx="2497517" cy="2508712"/>
            <a:chOff x="1813" y="0"/>
            <a:chExt cx="809173" cy="812800"/>
          </a:xfrm>
        </p:grpSpPr>
        <p:sp>
          <p:nvSpPr>
            <p:cNvPr id="335" name="Google Shape;335;p2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8BB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93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7" name="Google Shape;337;p26"/>
          <p:cNvSpPr txBox="1"/>
          <p:nvPr/>
        </p:nvSpPr>
        <p:spPr>
          <a:xfrm>
            <a:off x="12669722" y="5350768"/>
            <a:ext cx="1783752" cy="684141"/>
          </a:xfrm>
          <a:prstGeom prst="rect">
            <a:avLst/>
          </a:prstGeom>
          <a:noFill/>
          <a:ln>
            <a:noFill/>
          </a:ln>
        </p:spPr>
        <p:txBody>
          <a:bodyPr spcFirstLastPara="1" wrap="square" lIns="0" tIns="0" rIns="0" bIns="0" anchor="t" anchorCtr="0">
            <a:spAutoFit/>
          </a:bodyPr>
          <a:lstStyle/>
          <a:p>
            <a:pPr marL="0" marR="0" lvl="0" indent="0" algn="ctr" rtl="0">
              <a:lnSpc>
                <a:spcPct val="140050"/>
              </a:lnSpc>
              <a:spcBef>
                <a:spcPts val="0"/>
              </a:spcBef>
              <a:spcAft>
                <a:spcPts val="0"/>
              </a:spcAft>
              <a:buNone/>
            </a:pPr>
            <a:r>
              <a:rPr lang="en-US" sz="2000" b="1" i="0" u="none" strike="noStrike" cap="none">
                <a:solidFill>
                  <a:srgbClr val="000000"/>
                </a:solidFill>
                <a:latin typeface="Montserrat Black"/>
                <a:ea typeface="Montserrat Black"/>
                <a:cs typeface="Montserrat Black"/>
                <a:sym typeface="Montserrat Black"/>
              </a:rPr>
              <a:t>SPEAKING EVENTS</a:t>
            </a:r>
            <a:endParaRPr/>
          </a:p>
        </p:txBody>
      </p:sp>
      <p:sp>
        <p:nvSpPr>
          <p:cNvPr id="338" name="Google Shape;338;p26"/>
          <p:cNvSpPr txBox="1"/>
          <p:nvPr/>
        </p:nvSpPr>
        <p:spPr>
          <a:xfrm>
            <a:off x="12512536" y="8575970"/>
            <a:ext cx="4905300" cy="416700"/>
          </a:xfrm>
          <a:prstGeom prst="rect">
            <a:avLst/>
          </a:prstGeom>
          <a:noFill/>
          <a:ln>
            <a:noFill/>
          </a:ln>
        </p:spPr>
        <p:txBody>
          <a:bodyPr spcFirstLastPara="1" wrap="square" lIns="0" tIns="0" rIns="0" bIns="0" anchor="t" anchorCtr="0">
            <a:spAutoFit/>
          </a:bodyPr>
          <a:lstStyle/>
          <a:p>
            <a:pPr marL="0" marR="0" lvl="0" indent="0" algn="ctr" rtl="0">
              <a:lnSpc>
                <a:spcPct val="142898"/>
              </a:lnSpc>
              <a:spcBef>
                <a:spcPts val="0"/>
              </a:spcBef>
              <a:spcAft>
                <a:spcPts val="0"/>
              </a:spcAft>
              <a:buNone/>
            </a:pPr>
            <a:r>
              <a:rPr lang="en-US" sz="2708" b="0" i="0" u="none" strike="noStrike" cap="none">
                <a:solidFill>
                  <a:srgbClr val="171615"/>
                </a:solidFill>
                <a:latin typeface="Playfair Display"/>
                <a:ea typeface="Playfair Display"/>
                <a:cs typeface="Playfair Display"/>
                <a:sym typeface="Playfair Display"/>
              </a:rPr>
              <a:t>www.oscoaching.org</a:t>
            </a:r>
            <a:endParaRPr sz="1700"/>
          </a:p>
        </p:txBody>
      </p:sp>
      <p:sp>
        <p:nvSpPr>
          <p:cNvPr id="339" name="Google Shape;339;p26"/>
          <p:cNvSpPr/>
          <p:nvPr/>
        </p:nvSpPr>
        <p:spPr>
          <a:xfrm>
            <a:off x="1028700" y="7227358"/>
            <a:ext cx="816102" cy="703580"/>
          </a:xfrm>
          <a:custGeom>
            <a:avLst/>
            <a:gdLst/>
            <a:ahLst/>
            <a:cxnLst/>
            <a:rect l="l" t="t" r="r" b="b"/>
            <a:pathLst>
              <a:path w="1632204" h="1407160" extrusionOk="0">
                <a:moveTo>
                  <a:pt x="443230" y="0"/>
                </a:moveTo>
                <a:lnTo>
                  <a:pt x="590931" y="105537"/>
                </a:lnTo>
                <a:cubicBezTo>
                  <a:pt x="389255" y="316611"/>
                  <a:pt x="286004" y="485394"/>
                  <a:pt x="281432" y="612140"/>
                </a:cubicBezTo>
                <a:cubicBezTo>
                  <a:pt x="286004" y="663829"/>
                  <a:pt x="339979" y="703580"/>
                  <a:pt x="443230" y="731774"/>
                </a:cubicBezTo>
                <a:cubicBezTo>
                  <a:pt x="457327" y="736473"/>
                  <a:pt x="475996" y="741172"/>
                  <a:pt x="499491" y="745871"/>
                </a:cubicBezTo>
                <a:cubicBezTo>
                  <a:pt x="649605" y="802005"/>
                  <a:pt x="724662" y="905256"/>
                  <a:pt x="724662" y="1055370"/>
                </a:cubicBezTo>
                <a:cubicBezTo>
                  <a:pt x="724662" y="1102360"/>
                  <a:pt x="715264" y="1149223"/>
                  <a:pt x="696595" y="1196086"/>
                </a:cubicBezTo>
                <a:cubicBezTo>
                  <a:pt x="640334" y="1336802"/>
                  <a:pt x="537083" y="1407160"/>
                  <a:pt x="386969" y="1407160"/>
                </a:cubicBezTo>
                <a:cubicBezTo>
                  <a:pt x="354076" y="1407160"/>
                  <a:pt x="318897" y="1402588"/>
                  <a:pt x="281432" y="1393063"/>
                </a:cubicBezTo>
                <a:cubicBezTo>
                  <a:pt x="93726" y="1346200"/>
                  <a:pt x="0" y="1196086"/>
                  <a:pt x="0" y="942721"/>
                </a:cubicBezTo>
                <a:cubicBezTo>
                  <a:pt x="9398" y="623824"/>
                  <a:pt x="157099" y="309499"/>
                  <a:pt x="443230" y="0"/>
                </a:cubicBezTo>
                <a:moveTo>
                  <a:pt x="1350772" y="0"/>
                </a:moveTo>
                <a:lnTo>
                  <a:pt x="1498600" y="105537"/>
                </a:lnTo>
                <a:cubicBezTo>
                  <a:pt x="1296797" y="316611"/>
                  <a:pt x="1193546" y="485394"/>
                  <a:pt x="1188974" y="612140"/>
                </a:cubicBezTo>
                <a:cubicBezTo>
                  <a:pt x="1193546" y="663829"/>
                  <a:pt x="1247521" y="703580"/>
                  <a:pt x="1350772" y="731774"/>
                </a:cubicBezTo>
                <a:cubicBezTo>
                  <a:pt x="1364869" y="736473"/>
                  <a:pt x="1383538" y="741172"/>
                  <a:pt x="1407033" y="745871"/>
                </a:cubicBezTo>
                <a:cubicBezTo>
                  <a:pt x="1557147" y="802132"/>
                  <a:pt x="1632204" y="905383"/>
                  <a:pt x="1632204" y="1055370"/>
                </a:cubicBezTo>
                <a:cubicBezTo>
                  <a:pt x="1632204" y="1102360"/>
                  <a:pt x="1622806" y="1149223"/>
                  <a:pt x="1604010" y="1196086"/>
                </a:cubicBezTo>
                <a:cubicBezTo>
                  <a:pt x="1547749" y="1336802"/>
                  <a:pt x="1444498" y="1407160"/>
                  <a:pt x="1294384" y="1407160"/>
                </a:cubicBezTo>
                <a:cubicBezTo>
                  <a:pt x="1261491" y="1407160"/>
                  <a:pt x="1226312" y="1402588"/>
                  <a:pt x="1188847" y="1393063"/>
                </a:cubicBezTo>
                <a:cubicBezTo>
                  <a:pt x="1001395" y="1346200"/>
                  <a:pt x="907542" y="1196086"/>
                  <a:pt x="907542" y="942721"/>
                </a:cubicBezTo>
                <a:cubicBezTo>
                  <a:pt x="916940" y="623824"/>
                  <a:pt x="1064641" y="309499"/>
                  <a:pt x="1350772" y="0"/>
                </a:cubicBezTo>
              </a:path>
            </a:pathLst>
          </a:custGeom>
          <a:solidFill>
            <a:srgbClr val="DDD1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6"/>
          <p:cNvSpPr txBox="1"/>
          <p:nvPr/>
        </p:nvSpPr>
        <p:spPr>
          <a:xfrm>
            <a:off x="1436757" y="8112984"/>
            <a:ext cx="7521300" cy="862800"/>
          </a:xfrm>
          <a:prstGeom prst="rect">
            <a:avLst/>
          </a:prstGeom>
          <a:noFill/>
          <a:ln>
            <a:noFill/>
          </a:ln>
        </p:spPr>
        <p:txBody>
          <a:bodyPr spcFirstLastPara="1" wrap="square" lIns="0" tIns="0" rIns="0" bIns="0" anchor="t" anchorCtr="0">
            <a:spAutoFit/>
          </a:bodyPr>
          <a:lstStyle/>
          <a:p>
            <a:pPr marL="0" marR="0" lvl="0" indent="0" algn="l" rtl="0">
              <a:lnSpc>
                <a:spcPct val="142894"/>
              </a:lnSpc>
              <a:spcBef>
                <a:spcPts val="0"/>
              </a:spcBef>
              <a:spcAft>
                <a:spcPts val="0"/>
              </a:spcAft>
              <a:buNone/>
            </a:pPr>
            <a:r>
              <a:rPr lang="en-US" sz="2308" b="0" i="0" strike="noStrike" cap="none">
                <a:solidFill>
                  <a:srgbClr val="171615"/>
                </a:solidFill>
                <a:uFill>
                  <a:noFill/>
                </a:u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“The single biggest way to impact an organization is to focus on Leadership Development” </a:t>
            </a:r>
            <a:endParaRPr/>
          </a:p>
        </p:txBody>
      </p:sp>
      <p:sp>
        <p:nvSpPr>
          <p:cNvPr id="341" name="Google Shape;341;p26"/>
          <p:cNvSpPr txBox="1"/>
          <p:nvPr/>
        </p:nvSpPr>
        <p:spPr>
          <a:xfrm>
            <a:off x="1436757" y="9229725"/>
            <a:ext cx="1527600" cy="169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100" b="1" i="0" strike="noStrike" cap="none">
                <a:solidFill>
                  <a:srgbClr val="020000"/>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 John C. Maxwell</a:t>
            </a:r>
            <a:endParaRPr/>
          </a:p>
        </p:txBody>
      </p:sp>
      <p:pic>
        <p:nvPicPr>
          <p:cNvPr id="342" name="Google Shape;342;p26"/>
          <p:cNvPicPr preferRelativeResize="0"/>
          <p:nvPr/>
        </p:nvPicPr>
        <p:blipFill>
          <a:blip r:embed="rId4">
            <a:alphaModFix/>
          </a:blip>
          <a:stretch>
            <a:fillRect/>
          </a:stretch>
        </p:blipFill>
        <p:spPr>
          <a:xfrm>
            <a:off x="13760757" y="575565"/>
            <a:ext cx="4077906" cy="13049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Shape 346"/>
        <p:cNvGrpSpPr/>
        <p:nvPr/>
      </p:nvGrpSpPr>
      <p:grpSpPr>
        <a:xfrm>
          <a:off x="0" y="0"/>
          <a:ext cx="0" cy="0"/>
          <a:chOff x="0" y="0"/>
          <a:chExt cx="0" cy="0"/>
        </a:xfrm>
      </p:grpSpPr>
      <p:sp>
        <p:nvSpPr>
          <p:cNvPr id="347" name="Google Shape;347;p27"/>
          <p:cNvSpPr/>
          <p:nvPr/>
        </p:nvSpPr>
        <p:spPr>
          <a:xfrm>
            <a:off x="14524044" y="8579092"/>
            <a:ext cx="3043671" cy="1083897"/>
          </a:xfrm>
          <a:custGeom>
            <a:avLst/>
            <a:gdLst/>
            <a:ahLst/>
            <a:cxnLst/>
            <a:rect l="l" t="t" r="r" b="b"/>
            <a:pathLst>
              <a:path w="3043671" h="1083897" extrusionOk="0">
                <a:moveTo>
                  <a:pt x="0" y="0"/>
                </a:moveTo>
                <a:lnTo>
                  <a:pt x="3043670" y="0"/>
                </a:lnTo>
                <a:lnTo>
                  <a:pt x="3043670" y="1083897"/>
                </a:lnTo>
                <a:lnTo>
                  <a:pt x="0" y="1083897"/>
                </a:lnTo>
                <a:lnTo>
                  <a:pt x="0" y="0"/>
                </a:lnTo>
                <a:close/>
              </a:path>
            </a:pathLst>
          </a:custGeom>
          <a:blipFill rotWithShape="1">
            <a:blip r:embed="rId3">
              <a:alphaModFix/>
            </a:blip>
            <a:stretch>
              <a:fillRect/>
            </a:stretch>
          </a:blipFill>
          <a:ln>
            <a:noFill/>
          </a:ln>
        </p:spPr>
      </p:sp>
      <p:sp>
        <p:nvSpPr>
          <p:cNvPr id="348" name="Google Shape;348;p27"/>
          <p:cNvSpPr/>
          <p:nvPr/>
        </p:nvSpPr>
        <p:spPr>
          <a:xfrm>
            <a:off x="-522249" y="-2335616"/>
            <a:ext cx="9144000" cy="13716000"/>
          </a:xfrm>
          <a:custGeom>
            <a:avLst/>
            <a:gdLst/>
            <a:ahLst/>
            <a:cxnLst/>
            <a:rect l="l" t="t" r="r" b="b"/>
            <a:pathLst>
              <a:path w="12192000" h="18288000" extrusionOk="0">
                <a:moveTo>
                  <a:pt x="0" y="0"/>
                </a:moveTo>
                <a:lnTo>
                  <a:pt x="12192000" y="0"/>
                </a:lnTo>
                <a:lnTo>
                  <a:pt x="12192000" y="18288000"/>
                </a:lnTo>
                <a:lnTo>
                  <a:pt x="0" y="18288000"/>
                </a:lnTo>
                <a:lnTo>
                  <a:pt x="0" y="0"/>
                </a:lnTo>
                <a:close/>
              </a:path>
            </a:pathLst>
          </a:custGeom>
          <a:blipFill rotWithShape="1">
            <a:blip r:embed="rId4">
              <a:alphaModFix/>
            </a:blip>
            <a:stretch>
              <a:fillRect/>
            </a:stretch>
          </a:blipFill>
          <a:ln>
            <a:noFill/>
          </a:ln>
        </p:spPr>
      </p:sp>
      <p:sp>
        <p:nvSpPr>
          <p:cNvPr id="349" name="Google Shape;349;p27"/>
          <p:cNvSpPr/>
          <p:nvPr/>
        </p:nvSpPr>
        <p:spPr>
          <a:xfrm>
            <a:off x="9285298" y="5565604"/>
            <a:ext cx="522355" cy="522355"/>
          </a:xfrm>
          <a:custGeom>
            <a:avLst/>
            <a:gdLst/>
            <a:ahLst/>
            <a:cxnLst/>
            <a:rect l="l" t="t" r="r" b="b"/>
            <a:pathLst>
              <a:path w="522355" h="522355" extrusionOk="0">
                <a:moveTo>
                  <a:pt x="0" y="0"/>
                </a:moveTo>
                <a:lnTo>
                  <a:pt x="522354" y="0"/>
                </a:lnTo>
                <a:lnTo>
                  <a:pt x="522354" y="522355"/>
                </a:lnTo>
                <a:lnTo>
                  <a:pt x="0" y="522355"/>
                </a:lnTo>
                <a:lnTo>
                  <a:pt x="0" y="0"/>
                </a:lnTo>
                <a:close/>
              </a:path>
            </a:pathLst>
          </a:custGeom>
          <a:blipFill rotWithShape="1">
            <a:blip r:embed="rId5">
              <a:alphaModFix/>
            </a:blip>
            <a:stretch>
              <a:fillRect/>
            </a:stretch>
          </a:blipFill>
          <a:ln>
            <a:noFill/>
          </a:ln>
        </p:spPr>
      </p:sp>
      <p:sp>
        <p:nvSpPr>
          <p:cNvPr id="350" name="Google Shape;350;p27"/>
          <p:cNvSpPr/>
          <p:nvPr/>
        </p:nvSpPr>
        <p:spPr>
          <a:xfrm>
            <a:off x="9273257" y="4497539"/>
            <a:ext cx="570512" cy="570512"/>
          </a:xfrm>
          <a:custGeom>
            <a:avLst/>
            <a:gdLst/>
            <a:ahLst/>
            <a:cxnLst/>
            <a:rect l="l" t="t" r="r" b="b"/>
            <a:pathLst>
              <a:path w="570512" h="570512" extrusionOk="0">
                <a:moveTo>
                  <a:pt x="0" y="0"/>
                </a:moveTo>
                <a:lnTo>
                  <a:pt x="570512" y="0"/>
                </a:lnTo>
                <a:lnTo>
                  <a:pt x="570512" y="570513"/>
                </a:lnTo>
                <a:lnTo>
                  <a:pt x="0" y="570513"/>
                </a:lnTo>
                <a:lnTo>
                  <a:pt x="0" y="0"/>
                </a:lnTo>
                <a:close/>
              </a:path>
            </a:pathLst>
          </a:custGeom>
          <a:blipFill rotWithShape="1">
            <a:blip r:embed="rId6">
              <a:alphaModFix/>
            </a:blip>
            <a:stretch>
              <a:fillRect/>
            </a:stretch>
          </a:blipFill>
          <a:ln>
            <a:noFill/>
          </a:ln>
        </p:spPr>
      </p:sp>
      <p:sp>
        <p:nvSpPr>
          <p:cNvPr id="351" name="Google Shape;351;p27"/>
          <p:cNvSpPr/>
          <p:nvPr/>
        </p:nvSpPr>
        <p:spPr>
          <a:xfrm>
            <a:off x="9273257" y="6585502"/>
            <a:ext cx="546434" cy="544446"/>
          </a:xfrm>
          <a:custGeom>
            <a:avLst/>
            <a:gdLst/>
            <a:ahLst/>
            <a:cxnLst/>
            <a:rect l="l" t="t" r="r" b="b"/>
            <a:pathLst>
              <a:path w="546434" h="544446" extrusionOk="0">
                <a:moveTo>
                  <a:pt x="0" y="0"/>
                </a:moveTo>
                <a:lnTo>
                  <a:pt x="546433" y="0"/>
                </a:lnTo>
                <a:lnTo>
                  <a:pt x="546433" y="544447"/>
                </a:lnTo>
                <a:lnTo>
                  <a:pt x="0" y="544447"/>
                </a:lnTo>
                <a:lnTo>
                  <a:pt x="0" y="0"/>
                </a:lnTo>
                <a:close/>
              </a:path>
            </a:pathLst>
          </a:custGeom>
          <a:blipFill rotWithShape="1">
            <a:blip r:embed="rId7">
              <a:alphaModFix/>
            </a:blip>
            <a:stretch>
              <a:fillRect/>
            </a:stretch>
          </a:blipFill>
          <a:ln>
            <a:noFill/>
          </a:ln>
        </p:spPr>
      </p:sp>
      <p:sp>
        <p:nvSpPr>
          <p:cNvPr id="352" name="Google Shape;352;p27"/>
          <p:cNvSpPr/>
          <p:nvPr/>
        </p:nvSpPr>
        <p:spPr>
          <a:xfrm>
            <a:off x="9285298" y="7724449"/>
            <a:ext cx="522355" cy="516478"/>
          </a:xfrm>
          <a:custGeom>
            <a:avLst/>
            <a:gdLst/>
            <a:ahLst/>
            <a:cxnLst/>
            <a:rect l="l" t="t" r="r" b="b"/>
            <a:pathLst>
              <a:path w="522355" h="516478" extrusionOk="0">
                <a:moveTo>
                  <a:pt x="0" y="0"/>
                </a:moveTo>
                <a:lnTo>
                  <a:pt x="522354" y="0"/>
                </a:lnTo>
                <a:lnTo>
                  <a:pt x="522354" y="516478"/>
                </a:lnTo>
                <a:lnTo>
                  <a:pt x="0" y="516478"/>
                </a:lnTo>
                <a:lnTo>
                  <a:pt x="0" y="0"/>
                </a:lnTo>
                <a:close/>
              </a:path>
            </a:pathLst>
          </a:custGeom>
          <a:blipFill rotWithShape="1">
            <a:blip r:embed="rId8">
              <a:alphaModFix/>
            </a:blip>
            <a:stretch>
              <a:fillRect/>
            </a:stretch>
          </a:blipFill>
          <a:ln>
            <a:noFill/>
          </a:ln>
        </p:spPr>
      </p:sp>
      <p:grpSp>
        <p:nvGrpSpPr>
          <p:cNvPr id="353" name="Google Shape;353;p27"/>
          <p:cNvGrpSpPr/>
          <p:nvPr/>
        </p:nvGrpSpPr>
        <p:grpSpPr>
          <a:xfrm>
            <a:off x="5581228" y="6182653"/>
            <a:ext cx="171567" cy="172336"/>
            <a:chOff x="1813" y="0"/>
            <a:chExt cx="809173" cy="812800"/>
          </a:xfrm>
        </p:grpSpPr>
        <p:sp>
          <p:nvSpPr>
            <p:cNvPr id="354" name="Google Shape;354;p2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7"/>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93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6" name="Google Shape;356;p27"/>
          <p:cNvSpPr txBox="1"/>
          <p:nvPr/>
        </p:nvSpPr>
        <p:spPr>
          <a:xfrm>
            <a:off x="9297327" y="2339575"/>
            <a:ext cx="6480300" cy="1684200"/>
          </a:xfrm>
          <a:prstGeom prst="rect">
            <a:avLst/>
          </a:prstGeom>
          <a:noFill/>
          <a:ln>
            <a:noFill/>
          </a:ln>
        </p:spPr>
        <p:txBody>
          <a:bodyPr spcFirstLastPara="1" wrap="square" lIns="0" tIns="0" rIns="0" bIns="0" anchor="t" anchorCtr="0">
            <a:spAutoFit/>
          </a:bodyPr>
          <a:lstStyle/>
          <a:p>
            <a:pPr marL="0" marR="0" lvl="0" indent="0" algn="l" rtl="0">
              <a:lnSpc>
                <a:spcPct val="120008"/>
              </a:lnSpc>
              <a:spcBef>
                <a:spcPts val="0"/>
              </a:spcBef>
              <a:spcAft>
                <a:spcPts val="0"/>
              </a:spcAft>
              <a:buNone/>
            </a:pPr>
            <a:r>
              <a:rPr lang="en-US" sz="4973" b="1" i="0" u="none" strike="noStrike" cap="none">
                <a:solidFill>
                  <a:srgbClr val="FF3B82"/>
                </a:solidFill>
                <a:latin typeface="League Spartan"/>
                <a:ea typeface="League Spartan"/>
                <a:cs typeface="League Spartan"/>
                <a:sym typeface="League Spartan"/>
              </a:rPr>
              <a:t>FOLLOW US ON SOCIAL 🤳</a:t>
            </a:r>
            <a:endParaRPr b="1"/>
          </a:p>
        </p:txBody>
      </p:sp>
      <p:sp>
        <p:nvSpPr>
          <p:cNvPr id="357" name="Google Shape;357;p27"/>
          <p:cNvSpPr txBox="1"/>
          <p:nvPr/>
        </p:nvSpPr>
        <p:spPr>
          <a:xfrm>
            <a:off x="10017261" y="4560098"/>
            <a:ext cx="7626600" cy="4133400"/>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2486" b="0" i="1" u="none" strike="noStrike" cap="none">
                <a:solidFill>
                  <a:srgbClr val="555555"/>
                </a:solidFill>
                <a:latin typeface="Montserrat"/>
                <a:ea typeface="Montserrat"/>
                <a:cs typeface="Montserrat"/>
                <a:sym typeface="Montserrat"/>
              </a:rPr>
              <a:t>www.mortgagegirlfriends.com</a:t>
            </a:r>
            <a:endParaRPr i="1"/>
          </a:p>
          <a:p>
            <a:pPr marL="0" marR="0" lvl="0" indent="0" algn="l" rtl="0">
              <a:lnSpc>
                <a:spcPct val="140024"/>
              </a:lnSpc>
              <a:spcBef>
                <a:spcPts val="0"/>
              </a:spcBef>
              <a:spcAft>
                <a:spcPts val="0"/>
              </a:spcAft>
              <a:buNone/>
            </a:pPr>
            <a:endParaRPr sz="2486" b="0" i="0" u="none" strike="noStrike" cap="none">
              <a:solidFill>
                <a:srgbClr val="555555"/>
              </a:solidFill>
              <a:latin typeface="Montserrat"/>
              <a:ea typeface="Montserrat"/>
              <a:cs typeface="Montserrat"/>
              <a:sym typeface="Montserrat"/>
            </a:endParaRPr>
          </a:p>
          <a:p>
            <a:pPr marL="0" marR="0" lvl="0" indent="0" algn="l" rtl="0">
              <a:lnSpc>
                <a:spcPct val="140024"/>
              </a:lnSpc>
              <a:spcBef>
                <a:spcPts val="0"/>
              </a:spcBef>
              <a:spcAft>
                <a:spcPts val="0"/>
              </a:spcAft>
              <a:buNone/>
            </a:pPr>
            <a:r>
              <a:rPr lang="en-US" sz="2486" b="0" i="0" u="none" strike="noStrike" cap="none">
                <a:solidFill>
                  <a:srgbClr val="555555"/>
                </a:solidFill>
                <a:latin typeface="Montserrat"/>
                <a:ea typeface="Montserrat"/>
                <a:cs typeface="Montserrat"/>
                <a:sym typeface="Montserrat"/>
              </a:rPr>
              <a:t>@mortgagegirlfriends</a:t>
            </a:r>
            <a:endParaRPr/>
          </a:p>
          <a:p>
            <a:pPr marL="0" marR="0" lvl="0" indent="0" algn="l" rtl="0">
              <a:lnSpc>
                <a:spcPct val="140024"/>
              </a:lnSpc>
              <a:spcBef>
                <a:spcPts val="0"/>
              </a:spcBef>
              <a:spcAft>
                <a:spcPts val="0"/>
              </a:spcAft>
              <a:buNone/>
            </a:pPr>
            <a:endParaRPr sz="2486" b="0" i="0" u="none" strike="noStrike" cap="none">
              <a:solidFill>
                <a:srgbClr val="555555"/>
              </a:solidFill>
              <a:latin typeface="Montserrat"/>
              <a:ea typeface="Montserrat"/>
              <a:cs typeface="Montserrat"/>
              <a:sym typeface="Montserrat"/>
            </a:endParaRPr>
          </a:p>
          <a:p>
            <a:pPr marL="0" marR="0" lvl="0" indent="0" algn="l" rtl="0">
              <a:lnSpc>
                <a:spcPct val="140024"/>
              </a:lnSpc>
              <a:spcBef>
                <a:spcPts val="0"/>
              </a:spcBef>
              <a:spcAft>
                <a:spcPts val="0"/>
              </a:spcAft>
              <a:buNone/>
            </a:pPr>
            <a:r>
              <a:rPr lang="en-US" sz="2486" b="0" i="0" u="none" strike="noStrike" cap="none">
                <a:solidFill>
                  <a:srgbClr val="555555"/>
                </a:solidFill>
                <a:latin typeface="Montserrat"/>
                <a:ea typeface="Montserrat"/>
                <a:cs typeface="Montserrat"/>
                <a:sym typeface="Montserrat"/>
              </a:rPr>
              <a:t>Mortgage Girlfriends</a:t>
            </a:r>
            <a:endParaRPr/>
          </a:p>
          <a:p>
            <a:pPr marL="0" marR="0" lvl="0" indent="0" algn="l" rtl="0">
              <a:lnSpc>
                <a:spcPct val="140024"/>
              </a:lnSpc>
              <a:spcBef>
                <a:spcPts val="0"/>
              </a:spcBef>
              <a:spcAft>
                <a:spcPts val="0"/>
              </a:spcAft>
              <a:buNone/>
            </a:pPr>
            <a:endParaRPr sz="2486" b="0" i="0" u="none" strike="noStrike" cap="none">
              <a:solidFill>
                <a:srgbClr val="555555"/>
              </a:solidFill>
              <a:latin typeface="Montserrat"/>
              <a:ea typeface="Montserrat"/>
              <a:cs typeface="Montserrat"/>
              <a:sym typeface="Montserrat"/>
            </a:endParaRPr>
          </a:p>
          <a:p>
            <a:pPr marL="0" marR="0" lvl="0" indent="0" algn="l" rtl="0">
              <a:lnSpc>
                <a:spcPct val="140024"/>
              </a:lnSpc>
              <a:spcBef>
                <a:spcPts val="0"/>
              </a:spcBef>
              <a:spcAft>
                <a:spcPts val="0"/>
              </a:spcAft>
              <a:buNone/>
            </a:pPr>
            <a:r>
              <a:rPr lang="en-US" sz="2486" b="0" i="0" u="none" strike="noStrike" cap="none">
                <a:solidFill>
                  <a:srgbClr val="555555"/>
                </a:solidFill>
                <a:latin typeface="Montserrat"/>
                <a:ea typeface="Montserrat"/>
                <a:cs typeface="Montserrat"/>
                <a:sym typeface="Montserrat"/>
              </a:rPr>
              <a:t>@mortgagegirlfriends</a:t>
            </a:r>
            <a:endParaRPr/>
          </a:p>
          <a:p>
            <a:pPr marL="0" marR="0" lvl="0" indent="0" algn="l" rtl="0">
              <a:lnSpc>
                <a:spcPct val="140024"/>
              </a:lnSpc>
              <a:spcBef>
                <a:spcPts val="0"/>
              </a:spcBef>
              <a:spcAft>
                <a:spcPts val="0"/>
              </a:spcAft>
              <a:buNone/>
            </a:pPr>
            <a:endParaRPr sz="2486" b="0" i="0" u="none" strike="noStrike" cap="none">
              <a:solidFill>
                <a:srgbClr val="555555"/>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103"/>
        <p:cNvGrpSpPr/>
        <p:nvPr/>
      </p:nvGrpSpPr>
      <p:grpSpPr>
        <a:xfrm>
          <a:off x="0" y="0"/>
          <a:ext cx="0" cy="0"/>
          <a:chOff x="0" y="0"/>
          <a:chExt cx="0" cy="0"/>
        </a:xfrm>
      </p:grpSpPr>
      <p:sp>
        <p:nvSpPr>
          <p:cNvPr id="104" name="Google Shape;104;p4"/>
          <p:cNvSpPr/>
          <p:nvPr/>
        </p:nvSpPr>
        <p:spPr>
          <a:xfrm>
            <a:off x="15064633" y="8668060"/>
            <a:ext cx="2408400" cy="857668"/>
          </a:xfrm>
          <a:custGeom>
            <a:avLst/>
            <a:gdLst/>
            <a:ahLst/>
            <a:cxnLst/>
            <a:rect l="l" t="t" r="r" b="b"/>
            <a:pathLst>
              <a:path w="2408400" h="857668" extrusionOk="0">
                <a:moveTo>
                  <a:pt x="0" y="0"/>
                </a:moveTo>
                <a:lnTo>
                  <a:pt x="2408400" y="0"/>
                </a:lnTo>
                <a:lnTo>
                  <a:pt x="2408400" y="857668"/>
                </a:lnTo>
                <a:lnTo>
                  <a:pt x="0" y="857668"/>
                </a:lnTo>
                <a:lnTo>
                  <a:pt x="0" y="0"/>
                </a:lnTo>
                <a:close/>
              </a:path>
            </a:pathLst>
          </a:custGeom>
          <a:blipFill rotWithShape="1">
            <a:blip r:embed="rId3">
              <a:alphaModFix/>
            </a:blip>
            <a:stretch>
              <a:fillRect/>
            </a:stretch>
          </a:blipFill>
          <a:ln>
            <a:noFill/>
          </a:ln>
        </p:spPr>
      </p:sp>
      <p:sp>
        <p:nvSpPr>
          <p:cNvPr id="105" name="Google Shape;105;p4"/>
          <p:cNvSpPr/>
          <p:nvPr/>
        </p:nvSpPr>
        <p:spPr>
          <a:xfrm>
            <a:off x="1224577" y="1028700"/>
            <a:ext cx="7512930" cy="8229600"/>
          </a:xfrm>
          <a:custGeom>
            <a:avLst/>
            <a:gdLst/>
            <a:ahLst/>
            <a:cxnLst/>
            <a:rect l="l" t="t" r="r" b="b"/>
            <a:pathLst>
              <a:path w="7512930" h="8229600" extrusionOk="0">
                <a:moveTo>
                  <a:pt x="0" y="0"/>
                </a:moveTo>
                <a:lnTo>
                  <a:pt x="7512930" y="0"/>
                </a:lnTo>
                <a:lnTo>
                  <a:pt x="7512930" y="8229600"/>
                </a:lnTo>
                <a:lnTo>
                  <a:pt x="0" y="8229600"/>
                </a:lnTo>
                <a:lnTo>
                  <a:pt x="0" y="0"/>
                </a:lnTo>
                <a:close/>
              </a:path>
            </a:pathLst>
          </a:custGeom>
          <a:blipFill rotWithShape="1">
            <a:blip r:embed="rId4">
              <a:alphaModFix/>
            </a:blip>
            <a:stretch>
              <a:fillRect l="-68814" r="-42000"/>
            </a:stretch>
          </a:blipFill>
          <a:ln>
            <a:noFill/>
          </a:ln>
        </p:spPr>
      </p:sp>
      <p:sp>
        <p:nvSpPr>
          <p:cNvPr id="106" name="Google Shape;106;p4"/>
          <p:cNvSpPr txBox="1"/>
          <p:nvPr/>
        </p:nvSpPr>
        <p:spPr>
          <a:xfrm>
            <a:off x="9591050" y="3752750"/>
            <a:ext cx="7997700" cy="1867800"/>
          </a:xfrm>
          <a:prstGeom prst="rect">
            <a:avLst/>
          </a:prstGeom>
          <a:noFill/>
          <a:ln>
            <a:noFill/>
          </a:ln>
        </p:spPr>
        <p:txBody>
          <a:bodyPr spcFirstLastPara="1" wrap="square" lIns="0" tIns="0" rIns="0" bIns="0" anchor="t" anchorCtr="0">
            <a:spAutoFit/>
          </a:bodyPr>
          <a:lstStyle/>
          <a:p>
            <a:pPr marL="0" marR="0" lvl="0" indent="0" algn="l" rtl="0">
              <a:lnSpc>
                <a:spcPct val="119996"/>
              </a:lnSpc>
              <a:spcBef>
                <a:spcPts val="0"/>
              </a:spcBef>
              <a:spcAft>
                <a:spcPts val="0"/>
              </a:spcAft>
              <a:buNone/>
            </a:pPr>
            <a:r>
              <a:rPr lang="en-US" sz="5516" b="1" i="0" u="none" strike="noStrike" cap="none">
                <a:solidFill>
                  <a:srgbClr val="000000"/>
                </a:solidFill>
                <a:latin typeface="League Spartan"/>
                <a:ea typeface="League Spartan"/>
                <a:cs typeface="League Spartan"/>
                <a:sym typeface="League Spartan"/>
              </a:rPr>
              <a:t>WHEN THINGS GET TOUGH...</a:t>
            </a:r>
            <a:endParaRPr b="1"/>
          </a:p>
        </p:txBody>
      </p:sp>
      <p:sp>
        <p:nvSpPr>
          <p:cNvPr id="107" name="Google Shape;107;p4"/>
          <p:cNvSpPr txBox="1"/>
          <p:nvPr/>
        </p:nvSpPr>
        <p:spPr>
          <a:xfrm>
            <a:off x="9591043" y="5735707"/>
            <a:ext cx="15421500" cy="424500"/>
          </a:xfrm>
          <a:prstGeom prst="rect">
            <a:avLst/>
          </a:prstGeom>
          <a:noFill/>
          <a:ln>
            <a:noFill/>
          </a:ln>
        </p:spPr>
        <p:txBody>
          <a:bodyPr spcFirstLastPara="1" wrap="square" lIns="0" tIns="0" rIns="0" bIns="0" anchor="t" anchorCtr="0">
            <a:spAutoFit/>
          </a:bodyPr>
          <a:lstStyle/>
          <a:p>
            <a:pPr marL="0" marR="0" lvl="0" indent="0" algn="l" rtl="0">
              <a:lnSpc>
                <a:spcPct val="139992"/>
              </a:lnSpc>
              <a:spcBef>
                <a:spcPts val="0"/>
              </a:spcBef>
              <a:spcAft>
                <a:spcPts val="0"/>
              </a:spcAft>
              <a:buNone/>
            </a:pPr>
            <a:r>
              <a:rPr lang="en-US" sz="2758" b="0" i="0" u="none" strike="noStrike" cap="none">
                <a:solidFill>
                  <a:srgbClr val="000000"/>
                </a:solidFill>
                <a:latin typeface="Montserrat"/>
                <a:ea typeface="Montserrat"/>
                <a:cs typeface="Montserrat"/>
                <a:sym typeface="Montserrat"/>
              </a:rPr>
              <a:t>Marketing is the first to go.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111"/>
        <p:cNvGrpSpPr/>
        <p:nvPr/>
      </p:nvGrpSpPr>
      <p:grpSpPr>
        <a:xfrm>
          <a:off x="0" y="0"/>
          <a:ext cx="0" cy="0"/>
          <a:chOff x="0" y="0"/>
          <a:chExt cx="0" cy="0"/>
        </a:xfrm>
      </p:grpSpPr>
      <p:grpSp>
        <p:nvGrpSpPr>
          <p:cNvPr id="112" name="Google Shape;112;p5"/>
          <p:cNvGrpSpPr/>
          <p:nvPr/>
        </p:nvGrpSpPr>
        <p:grpSpPr>
          <a:xfrm>
            <a:off x="1788468" y="2460623"/>
            <a:ext cx="6509742" cy="4647077"/>
            <a:chOff x="0" y="0"/>
            <a:chExt cx="8679656" cy="6196103"/>
          </a:xfrm>
        </p:grpSpPr>
        <p:sp>
          <p:nvSpPr>
            <p:cNvPr id="113" name="Google Shape;113;p5"/>
            <p:cNvSpPr txBox="1"/>
            <p:nvPr/>
          </p:nvSpPr>
          <p:spPr>
            <a:xfrm>
              <a:off x="0" y="0"/>
              <a:ext cx="8679600" cy="8712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245" b="1" i="0" u="none" strike="noStrike" cap="none">
                  <a:solidFill>
                    <a:srgbClr val="000000"/>
                  </a:solidFill>
                  <a:latin typeface="League Spartan"/>
                  <a:ea typeface="League Spartan"/>
                  <a:cs typeface="League Spartan"/>
                  <a:sym typeface="League Spartan"/>
                </a:rPr>
                <a:t>MARKETING IS DEEPER </a:t>
              </a:r>
              <a:endParaRPr b="1"/>
            </a:p>
          </p:txBody>
        </p:sp>
        <p:sp>
          <p:nvSpPr>
            <p:cNvPr id="114" name="Google Shape;114;p5"/>
            <p:cNvSpPr txBox="1"/>
            <p:nvPr/>
          </p:nvSpPr>
          <p:spPr>
            <a:xfrm>
              <a:off x="0" y="1277769"/>
              <a:ext cx="8679656" cy="4918334"/>
            </a:xfrm>
            <a:prstGeom prst="rect">
              <a:avLst/>
            </a:prstGeom>
            <a:noFill/>
            <a:ln>
              <a:noFill/>
            </a:ln>
          </p:spPr>
          <p:txBody>
            <a:bodyPr spcFirstLastPara="1" wrap="square" lIns="0" tIns="0" rIns="0" bIns="0" anchor="t" anchorCtr="0">
              <a:spAutoFit/>
            </a:bodyPr>
            <a:lstStyle/>
            <a:p>
              <a:pPr marL="0" marR="0" lvl="0" indent="0" algn="just" rtl="0">
                <a:lnSpc>
                  <a:spcPct val="140009"/>
                </a:lnSpc>
                <a:spcBef>
                  <a:spcPts val="0"/>
                </a:spcBef>
                <a:spcAft>
                  <a:spcPts val="0"/>
                </a:spcAft>
                <a:buNone/>
              </a:pPr>
              <a:r>
                <a:rPr lang="en-US" sz="2122" b="1" i="0" u="none" strike="noStrike" cap="none">
                  <a:solidFill>
                    <a:srgbClr val="FF3B82"/>
                  </a:solidFill>
                  <a:latin typeface="Montserrat"/>
                  <a:ea typeface="Montserrat"/>
                  <a:cs typeface="Montserrat"/>
                  <a:sym typeface="Montserrat"/>
                </a:rPr>
                <a:t>VALUES</a:t>
              </a:r>
              <a:endParaRPr/>
            </a:p>
            <a:p>
              <a:pPr marL="0" marR="0" lvl="0" indent="0" algn="just" rtl="0">
                <a:lnSpc>
                  <a:spcPct val="140009"/>
                </a:lnSpc>
                <a:spcBef>
                  <a:spcPts val="0"/>
                </a:spcBef>
                <a:spcAft>
                  <a:spcPts val="0"/>
                </a:spcAft>
                <a:buNone/>
              </a:pPr>
              <a:r>
                <a:rPr lang="en-US" sz="2122" b="0" i="0" u="none" strike="noStrike" cap="none">
                  <a:solidFill>
                    <a:srgbClr val="000000"/>
                  </a:solidFill>
                  <a:latin typeface="Montserrat"/>
                  <a:ea typeface="Montserrat"/>
                  <a:cs typeface="Montserrat"/>
                  <a:sym typeface="Montserrat"/>
                </a:rPr>
                <a:t>Marketing not only promotes a brand, but also reflects its core beliefs and principles.</a:t>
              </a:r>
              <a:endParaRPr/>
            </a:p>
            <a:p>
              <a:pPr marL="0" marR="0" lvl="0" indent="0" algn="just" rtl="0">
                <a:lnSpc>
                  <a:spcPct val="140009"/>
                </a:lnSpc>
                <a:spcBef>
                  <a:spcPts val="0"/>
                </a:spcBef>
                <a:spcAft>
                  <a:spcPts val="0"/>
                </a:spcAft>
                <a:buNone/>
              </a:pPr>
              <a:endParaRPr sz="2122" b="0" i="0" u="none" strike="noStrike" cap="none">
                <a:solidFill>
                  <a:srgbClr val="000000"/>
                </a:solidFill>
                <a:latin typeface="Montserrat"/>
                <a:ea typeface="Montserrat"/>
                <a:cs typeface="Montserrat"/>
                <a:sym typeface="Montserrat"/>
              </a:endParaRPr>
            </a:p>
            <a:p>
              <a:pPr marL="458260" marR="0" lvl="1" indent="-229130" algn="just" rtl="0">
                <a:lnSpc>
                  <a:spcPct val="140009"/>
                </a:lnSpc>
                <a:spcBef>
                  <a:spcPts val="0"/>
                </a:spcBef>
                <a:spcAft>
                  <a:spcPts val="0"/>
                </a:spcAft>
                <a:buClr>
                  <a:srgbClr val="000000"/>
                </a:buClr>
                <a:buSzPts val="2122"/>
                <a:buFont typeface="Arial"/>
                <a:buChar char="•"/>
              </a:pPr>
              <a:r>
                <a:rPr lang="en-US" sz="2122" b="0" i="0" u="none" strike="noStrike" cap="none">
                  <a:solidFill>
                    <a:srgbClr val="000000"/>
                  </a:solidFill>
                  <a:latin typeface="Montserrat"/>
                  <a:ea typeface="Montserrat"/>
                  <a:cs typeface="Montserrat"/>
                  <a:sym typeface="Montserrat"/>
                </a:rPr>
                <a:t>Build trust and authenticity</a:t>
              </a:r>
              <a:endParaRPr/>
            </a:p>
            <a:p>
              <a:pPr marL="458260" marR="0" lvl="1" indent="-229130" algn="just" rtl="0">
                <a:lnSpc>
                  <a:spcPct val="140009"/>
                </a:lnSpc>
                <a:spcBef>
                  <a:spcPts val="0"/>
                </a:spcBef>
                <a:spcAft>
                  <a:spcPts val="0"/>
                </a:spcAft>
                <a:buClr>
                  <a:srgbClr val="000000"/>
                </a:buClr>
                <a:buSzPts val="2122"/>
                <a:buFont typeface="Arial"/>
                <a:buChar char="•"/>
              </a:pPr>
              <a:r>
                <a:rPr lang="en-US" sz="2122" b="0" i="0" u="none" strike="noStrike" cap="none">
                  <a:solidFill>
                    <a:srgbClr val="000000"/>
                  </a:solidFill>
                  <a:latin typeface="Montserrat"/>
                  <a:ea typeface="Montserrat"/>
                  <a:cs typeface="Montserrat"/>
                  <a:sym typeface="Montserrat"/>
                </a:rPr>
                <a:t>Build meaningful relationships</a:t>
              </a:r>
              <a:endParaRPr/>
            </a:p>
            <a:p>
              <a:pPr marL="458260" marR="0" lvl="1" indent="-229130" algn="just" rtl="0">
                <a:lnSpc>
                  <a:spcPct val="140009"/>
                </a:lnSpc>
                <a:spcBef>
                  <a:spcPts val="0"/>
                </a:spcBef>
                <a:spcAft>
                  <a:spcPts val="0"/>
                </a:spcAft>
                <a:buClr>
                  <a:srgbClr val="000000"/>
                </a:buClr>
                <a:buSzPts val="2122"/>
                <a:buFont typeface="Arial"/>
                <a:buChar char="•"/>
              </a:pPr>
              <a:r>
                <a:rPr lang="en-US" sz="2122" b="0" i="0" u="none" strike="noStrike" cap="none">
                  <a:solidFill>
                    <a:srgbClr val="000000"/>
                  </a:solidFill>
                  <a:latin typeface="Montserrat"/>
                  <a:ea typeface="Montserrat"/>
                  <a:cs typeface="Montserrat"/>
                  <a:sym typeface="Montserrat"/>
                </a:rPr>
                <a:t>Attract and target your ideal client</a:t>
              </a:r>
              <a:endParaRPr/>
            </a:p>
            <a:p>
              <a:pPr marL="458260" marR="0" lvl="1" indent="-229130" algn="just" rtl="0">
                <a:lnSpc>
                  <a:spcPct val="140009"/>
                </a:lnSpc>
                <a:spcBef>
                  <a:spcPts val="0"/>
                </a:spcBef>
                <a:spcAft>
                  <a:spcPts val="0"/>
                </a:spcAft>
                <a:buClr>
                  <a:srgbClr val="000000"/>
                </a:buClr>
                <a:buSzPts val="2122"/>
                <a:buFont typeface="Arial"/>
                <a:buChar char="•"/>
              </a:pPr>
              <a:r>
                <a:rPr lang="en-US" sz="2122" b="0" i="0" u="none" strike="noStrike" cap="none">
                  <a:solidFill>
                    <a:srgbClr val="000000"/>
                  </a:solidFill>
                  <a:latin typeface="Montserrat"/>
                  <a:ea typeface="Montserrat"/>
                  <a:cs typeface="Montserrat"/>
                  <a:sym typeface="Montserrat"/>
                </a:rPr>
                <a:t>Remain top of mind</a:t>
              </a:r>
              <a:endParaRPr/>
            </a:p>
            <a:p>
              <a:pPr marL="0" marR="0" lvl="0" indent="0" algn="just" rtl="0">
                <a:lnSpc>
                  <a:spcPct val="140009"/>
                </a:lnSpc>
                <a:spcBef>
                  <a:spcPts val="0"/>
                </a:spcBef>
                <a:spcAft>
                  <a:spcPts val="0"/>
                </a:spcAft>
                <a:buNone/>
              </a:pPr>
              <a:endParaRPr sz="2122" b="0" i="0" u="none" strike="noStrike" cap="none">
                <a:solidFill>
                  <a:srgbClr val="000000"/>
                </a:solidFill>
                <a:latin typeface="Montserrat"/>
                <a:ea typeface="Montserrat"/>
                <a:cs typeface="Montserrat"/>
                <a:sym typeface="Montserrat"/>
              </a:endParaRPr>
            </a:p>
          </p:txBody>
        </p:sp>
      </p:grpSp>
      <p:sp>
        <p:nvSpPr>
          <p:cNvPr id="115" name="Google Shape;115;p5"/>
          <p:cNvSpPr/>
          <p:nvPr/>
        </p:nvSpPr>
        <p:spPr>
          <a:xfrm>
            <a:off x="10963728" y="-134213"/>
            <a:ext cx="7544803" cy="10459220"/>
          </a:xfrm>
          <a:custGeom>
            <a:avLst/>
            <a:gdLst/>
            <a:ahLst/>
            <a:cxnLst/>
            <a:rect l="l" t="t" r="r" b="b"/>
            <a:pathLst>
              <a:path w="7544803" h="10459220" extrusionOk="0">
                <a:moveTo>
                  <a:pt x="0" y="0"/>
                </a:moveTo>
                <a:lnTo>
                  <a:pt x="7544802" y="0"/>
                </a:lnTo>
                <a:lnTo>
                  <a:pt x="7544802" y="10459220"/>
                </a:lnTo>
                <a:lnTo>
                  <a:pt x="0" y="10459220"/>
                </a:lnTo>
                <a:lnTo>
                  <a:pt x="0" y="0"/>
                </a:lnTo>
                <a:close/>
              </a:path>
            </a:pathLst>
          </a:custGeom>
          <a:blipFill rotWithShape="1">
            <a:blip r:embed="rId3">
              <a:alphaModFix/>
            </a:blip>
            <a:stretch>
              <a:fillRect l="-73213" r="-73213"/>
            </a:stretch>
          </a:blipFill>
          <a:ln>
            <a:noFill/>
          </a:ln>
        </p:spPr>
      </p:sp>
      <p:sp>
        <p:nvSpPr>
          <p:cNvPr id="116" name="Google Shape;116;p5"/>
          <p:cNvSpPr/>
          <p:nvPr/>
        </p:nvSpPr>
        <p:spPr>
          <a:xfrm>
            <a:off x="850415" y="8650231"/>
            <a:ext cx="2408400" cy="857668"/>
          </a:xfrm>
          <a:custGeom>
            <a:avLst/>
            <a:gdLst/>
            <a:ahLst/>
            <a:cxnLst/>
            <a:rect l="l" t="t" r="r" b="b"/>
            <a:pathLst>
              <a:path w="2408400" h="857668" extrusionOk="0">
                <a:moveTo>
                  <a:pt x="0" y="0"/>
                </a:moveTo>
                <a:lnTo>
                  <a:pt x="2408400" y="0"/>
                </a:lnTo>
                <a:lnTo>
                  <a:pt x="2408400" y="857668"/>
                </a:lnTo>
                <a:lnTo>
                  <a:pt x="0" y="857668"/>
                </a:lnTo>
                <a:lnTo>
                  <a:pt x="0" y="0"/>
                </a:lnTo>
                <a:close/>
              </a:path>
            </a:pathLst>
          </a:custGeom>
          <a:blipFill rotWithShape="1">
            <a:blip r:embed="rId4">
              <a:alphaModFix/>
            </a:blip>
            <a:stretch>
              <a:fillRect/>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BF6"/>
        </a:solidFill>
        <a:effectLst/>
      </p:bgPr>
    </p:bg>
    <p:spTree>
      <p:nvGrpSpPr>
        <p:cNvPr id="1" name="Shape 120"/>
        <p:cNvGrpSpPr/>
        <p:nvPr/>
      </p:nvGrpSpPr>
      <p:grpSpPr>
        <a:xfrm>
          <a:off x="0" y="0"/>
          <a:ext cx="0" cy="0"/>
          <a:chOff x="0" y="0"/>
          <a:chExt cx="0" cy="0"/>
        </a:xfrm>
      </p:grpSpPr>
      <p:grpSp>
        <p:nvGrpSpPr>
          <p:cNvPr id="121" name="Google Shape;121;p6"/>
          <p:cNvGrpSpPr/>
          <p:nvPr/>
        </p:nvGrpSpPr>
        <p:grpSpPr>
          <a:xfrm>
            <a:off x="8501062" y="3315070"/>
            <a:ext cx="9166120" cy="4449305"/>
            <a:chOff x="0" y="0"/>
            <a:chExt cx="12221493" cy="5932407"/>
          </a:xfrm>
        </p:grpSpPr>
        <p:sp>
          <p:nvSpPr>
            <p:cNvPr id="122" name="Google Shape;122;p6"/>
            <p:cNvSpPr txBox="1"/>
            <p:nvPr/>
          </p:nvSpPr>
          <p:spPr>
            <a:xfrm>
              <a:off x="0" y="0"/>
              <a:ext cx="12221400" cy="1226700"/>
            </a:xfrm>
            <a:prstGeom prst="rect">
              <a:avLst/>
            </a:prstGeom>
            <a:noFill/>
            <a:ln>
              <a:noFill/>
            </a:ln>
          </p:spPr>
          <p:txBody>
            <a:bodyPr spcFirstLastPara="1" wrap="square" lIns="0" tIns="0" rIns="0" bIns="0" anchor="t" anchorCtr="0">
              <a:spAutoFit/>
            </a:bodyPr>
            <a:lstStyle/>
            <a:p>
              <a:pPr marL="0" marR="0" lvl="0" indent="0" algn="l" rtl="0">
                <a:lnSpc>
                  <a:spcPct val="119993"/>
                </a:lnSpc>
                <a:spcBef>
                  <a:spcPts val="0"/>
                </a:spcBef>
                <a:spcAft>
                  <a:spcPts val="0"/>
                </a:spcAft>
                <a:buNone/>
              </a:pPr>
              <a:r>
                <a:rPr lang="en-US" sz="5977" b="1" i="0" u="none" strike="noStrike" cap="none">
                  <a:solidFill>
                    <a:srgbClr val="FF3B82"/>
                  </a:solidFill>
                  <a:latin typeface="League Spartan"/>
                  <a:ea typeface="League Spartan"/>
                  <a:cs typeface="League Spartan"/>
                  <a:sym typeface="League Spartan"/>
                </a:rPr>
                <a:t>MY VALUES</a:t>
              </a:r>
              <a:endParaRPr b="1"/>
            </a:p>
          </p:txBody>
        </p:sp>
        <p:sp>
          <p:nvSpPr>
            <p:cNvPr id="123" name="Google Shape;123;p6"/>
            <p:cNvSpPr txBox="1"/>
            <p:nvPr/>
          </p:nvSpPr>
          <p:spPr>
            <a:xfrm>
              <a:off x="0" y="1795023"/>
              <a:ext cx="12221493" cy="4137384"/>
            </a:xfrm>
            <a:prstGeom prst="rect">
              <a:avLst/>
            </a:prstGeom>
            <a:noFill/>
            <a:ln>
              <a:noFill/>
            </a:ln>
          </p:spPr>
          <p:txBody>
            <a:bodyPr spcFirstLastPara="1" wrap="square" lIns="0" tIns="0" rIns="0" bIns="0" anchor="t" anchorCtr="0">
              <a:spAutoFit/>
            </a:bodyPr>
            <a:lstStyle/>
            <a:p>
              <a:pPr marL="766857" marR="0" lvl="1" indent="-383429" algn="l" rtl="0">
                <a:lnSpc>
                  <a:spcPct val="140056"/>
                </a:lnSpc>
                <a:spcBef>
                  <a:spcPts val="0"/>
                </a:spcBef>
                <a:spcAft>
                  <a:spcPts val="0"/>
                </a:spcAft>
                <a:buClr>
                  <a:srgbClr val="000000"/>
                </a:buClr>
                <a:buSzPts val="3550"/>
                <a:buFont typeface="Arial"/>
                <a:buChar char="•"/>
              </a:pPr>
              <a:r>
                <a:rPr lang="en-US" sz="3550" b="0" i="0" u="none" strike="noStrike" cap="none">
                  <a:solidFill>
                    <a:srgbClr val="000000"/>
                  </a:solidFill>
                  <a:latin typeface="Montserrat"/>
                  <a:ea typeface="Montserrat"/>
                  <a:cs typeface="Montserrat"/>
                  <a:sym typeface="Montserrat"/>
                </a:rPr>
                <a:t>Love</a:t>
              </a:r>
              <a:endParaRPr/>
            </a:p>
            <a:p>
              <a:pPr marL="766857" marR="0" lvl="1" indent="-383429" algn="l" rtl="0">
                <a:lnSpc>
                  <a:spcPct val="140056"/>
                </a:lnSpc>
                <a:spcBef>
                  <a:spcPts val="0"/>
                </a:spcBef>
                <a:spcAft>
                  <a:spcPts val="0"/>
                </a:spcAft>
                <a:buClr>
                  <a:srgbClr val="000000"/>
                </a:buClr>
                <a:buSzPts val="3550"/>
                <a:buFont typeface="Arial"/>
                <a:buChar char="•"/>
              </a:pPr>
              <a:r>
                <a:rPr lang="en-US" sz="3550" b="0" i="0" u="none" strike="noStrike" cap="none">
                  <a:solidFill>
                    <a:srgbClr val="000000"/>
                  </a:solidFill>
                  <a:latin typeface="Montserrat"/>
                  <a:ea typeface="Montserrat"/>
                  <a:cs typeface="Montserrat"/>
                  <a:sym typeface="Montserrat"/>
                </a:rPr>
                <a:t>Trust </a:t>
              </a:r>
              <a:endParaRPr/>
            </a:p>
            <a:p>
              <a:pPr marL="766857" marR="0" lvl="1" indent="-383429" algn="l" rtl="0">
                <a:lnSpc>
                  <a:spcPct val="140056"/>
                </a:lnSpc>
                <a:spcBef>
                  <a:spcPts val="0"/>
                </a:spcBef>
                <a:spcAft>
                  <a:spcPts val="0"/>
                </a:spcAft>
                <a:buClr>
                  <a:srgbClr val="000000"/>
                </a:buClr>
                <a:buSzPts val="3550"/>
                <a:buFont typeface="Arial"/>
                <a:buChar char="•"/>
              </a:pPr>
              <a:r>
                <a:rPr lang="en-US" sz="3550" b="0" i="0" u="none" strike="noStrike" cap="none">
                  <a:solidFill>
                    <a:srgbClr val="000000"/>
                  </a:solidFill>
                  <a:latin typeface="Montserrat"/>
                  <a:ea typeface="Montserrat"/>
                  <a:cs typeface="Montserrat"/>
                  <a:sym typeface="Montserrat"/>
                </a:rPr>
                <a:t>Loyalty</a:t>
              </a:r>
              <a:endParaRPr/>
            </a:p>
            <a:p>
              <a:pPr marL="766857" marR="0" lvl="1" indent="-383429" algn="l" rtl="0">
                <a:lnSpc>
                  <a:spcPct val="140056"/>
                </a:lnSpc>
                <a:spcBef>
                  <a:spcPts val="0"/>
                </a:spcBef>
                <a:spcAft>
                  <a:spcPts val="0"/>
                </a:spcAft>
                <a:buClr>
                  <a:srgbClr val="000000"/>
                </a:buClr>
                <a:buSzPts val="3550"/>
                <a:buFont typeface="Arial"/>
                <a:buChar char="•"/>
              </a:pPr>
              <a:r>
                <a:rPr lang="en-US" sz="3550" b="0" i="0" u="none" strike="noStrike" cap="none">
                  <a:solidFill>
                    <a:srgbClr val="000000"/>
                  </a:solidFill>
                  <a:latin typeface="Montserrat"/>
                  <a:ea typeface="Montserrat"/>
                  <a:cs typeface="Montserrat"/>
                  <a:sym typeface="Montserrat"/>
                </a:rPr>
                <a:t>Growth</a:t>
              </a:r>
              <a:endParaRPr/>
            </a:p>
            <a:p>
              <a:pPr marL="0" marR="0" lvl="0" indent="0" algn="l" rtl="0">
                <a:lnSpc>
                  <a:spcPct val="140016"/>
                </a:lnSpc>
                <a:spcBef>
                  <a:spcPts val="0"/>
                </a:spcBef>
                <a:spcAft>
                  <a:spcPts val="0"/>
                </a:spcAft>
                <a:buNone/>
              </a:pPr>
              <a:endParaRPr sz="3550" b="0" i="0" u="none" strike="noStrike" cap="none">
                <a:solidFill>
                  <a:srgbClr val="000000"/>
                </a:solidFill>
                <a:latin typeface="Montserrat"/>
                <a:ea typeface="Montserrat"/>
                <a:cs typeface="Montserrat"/>
                <a:sym typeface="Montserrat"/>
              </a:endParaRPr>
            </a:p>
          </p:txBody>
        </p:sp>
      </p:grpSp>
      <p:sp>
        <p:nvSpPr>
          <p:cNvPr id="124" name="Google Shape;124;p6"/>
          <p:cNvSpPr/>
          <p:nvPr/>
        </p:nvSpPr>
        <p:spPr>
          <a:xfrm>
            <a:off x="8505122" y="2499659"/>
            <a:ext cx="1815752" cy="66201"/>
          </a:xfrm>
          <a:custGeom>
            <a:avLst/>
            <a:gdLst/>
            <a:ahLst/>
            <a:cxnLst/>
            <a:rect l="l" t="t" r="r" b="b"/>
            <a:pathLst>
              <a:path w="1815752" h="66201" extrusionOk="0">
                <a:moveTo>
                  <a:pt x="0" y="0"/>
                </a:moveTo>
                <a:lnTo>
                  <a:pt x="1815752" y="0"/>
                </a:lnTo>
                <a:lnTo>
                  <a:pt x="1815752" y="66201"/>
                </a:lnTo>
                <a:lnTo>
                  <a:pt x="0" y="66201"/>
                </a:lnTo>
                <a:lnTo>
                  <a:pt x="0" y="0"/>
                </a:lnTo>
                <a:close/>
              </a:path>
            </a:pathLst>
          </a:custGeom>
          <a:blipFill rotWithShape="1">
            <a:blip r:embed="rId3">
              <a:alphaModFix/>
            </a:blip>
            <a:stretch>
              <a:fillRect t="-1321364" b="-1321364"/>
            </a:stretch>
          </a:blipFill>
          <a:ln>
            <a:noFill/>
          </a:ln>
        </p:spPr>
      </p:sp>
      <p:sp>
        <p:nvSpPr>
          <p:cNvPr id="125" name="Google Shape;125;p6"/>
          <p:cNvSpPr txBox="1"/>
          <p:nvPr/>
        </p:nvSpPr>
        <p:spPr>
          <a:xfrm>
            <a:off x="8501062" y="1947590"/>
            <a:ext cx="6509700" cy="248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15" b="1" i="0" u="none" strike="noStrike" cap="none">
                <a:solidFill>
                  <a:srgbClr val="000000"/>
                </a:solidFill>
                <a:latin typeface="Montserrat"/>
                <a:ea typeface="Montserrat"/>
                <a:cs typeface="Montserrat"/>
                <a:sym typeface="Montserrat"/>
              </a:rPr>
              <a:t>MORTGAGE GIRLFRIENDS</a:t>
            </a:r>
            <a:endParaRPr sz="1600"/>
          </a:p>
        </p:txBody>
      </p:sp>
      <p:sp>
        <p:nvSpPr>
          <p:cNvPr id="126" name="Google Shape;126;p6"/>
          <p:cNvSpPr/>
          <p:nvPr/>
        </p:nvSpPr>
        <p:spPr>
          <a:xfrm>
            <a:off x="-309383" y="-51345"/>
            <a:ext cx="8026363" cy="10396123"/>
          </a:xfrm>
          <a:custGeom>
            <a:avLst/>
            <a:gdLst/>
            <a:ahLst/>
            <a:cxnLst/>
            <a:rect l="l" t="t" r="r" b="b"/>
            <a:pathLst>
              <a:path w="8026363" h="10396123" extrusionOk="0">
                <a:moveTo>
                  <a:pt x="0" y="0"/>
                </a:moveTo>
                <a:lnTo>
                  <a:pt x="8026362" y="0"/>
                </a:lnTo>
                <a:lnTo>
                  <a:pt x="8026362" y="10396122"/>
                </a:lnTo>
                <a:lnTo>
                  <a:pt x="0" y="10396122"/>
                </a:lnTo>
                <a:lnTo>
                  <a:pt x="0" y="0"/>
                </a:lnTo>
                <a:close/>
              </a:path>
            </a:pathLst>
          </a:custGeom>
          <a:blipFill rotWithShape="1">
            <a:blip r:embed="rId4">
              <a:alphaModFix/>
            </a:blip>
            <a:stretch>
              <a:fillRect t="-1741" b="-1741"/>
            </a:stretch>
          </a:blipFill>
          <a:ln>
            <a:noFill/>
          </a:ln>
        </p:spPr>
      </p:sp>
      <p:sp>
        <p:nvSpPr>
          <p:cNvPr id="127" name="Google Shape;127;p6"/>
          <p:cNvSpPr/>
          <p:nvPr/>
        </p:nvSpPr>
        <p:spPr>
          <a:xfrm>
            <a:off x="14850900" y="8507603"/>
            <a:ext cx="2408400" cy="857668"/>
          </a:xfrm>
          <a:custGeom>
            <a:avLst/>
            <a:gdLst/>
            <a:ahLst/>
            <a:cxnLst/>
            <a:rect l="l" t="t" r="r" b="b"/>
            <a:pathLst>
              <a:path w="2408400" h="857668" extrusionOk="0">
                <a:moveTo>
                  <a:pt x="0" y="0"/>
                </a:moveTo>
                <a:lnTo>
                  <a:pt x="2408400" y="0"/>
                </a:lnTo>
                <a:lnTo>
                  <a:pt x="2408400" y="857668"/>
                </a:lnTo>
                <a:lnTo>
                  <a:pt x="0" y="857668"/>
                </a:lnTo>
                <a:lnTo>
                  <a:pt x="0" y="0"/>
                </a:lnTo>
                <a:close/>
              </a:path>
            </a:pathLst>
          </a:custGeom>
          <a:blipFill rotWithShape="1">
            <a:blip r:embed="rId5">
              <a:alphaModFix/>
            </a:blip>
            <a:stretch>
              <a:fillRect/>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131"/>
        <p:cNvGrpSpPr/>
        <p:nvPr/>
      </p:nvGrpSpPr>
      <p:grpSpPr>
        <a:xfrm>
          <a:off x="0" y="0"/>
          <a:ext cx="0" cy="0"/>
          <a:chOff x="0" y="0"/>
          <a:chExt cx="0" cy="0"/>
        </a:xfrm>
      </p:grpSpPr>
      <p:sp>
        <p:nvSpPr>
          <p:cNvPr id="132" name="Google Shape;132;p7"/>
          <p:cNvSpPr/>
          <p:nvPr/>
        </p:nvSpPr>
        <p:spPr>
          <a:xfrm>
            <a:off x="366397" y="362163"/>
            <a:ext cx="8651033" cy="9535886"/>
          </a:xfrm>
          <a:custGeom>
            <a:avLst/>
            <a:gdLst/>
            <a:ahLst/>
            <a:cxnLst/>
            <a:rect l="l" t="t" r="r" b="b"/>
            <a:pathLst>
              <a:path w="8651033" h="9535886" extrusionOk="0">
                <a:moveTo>
                  <a:pt x="0" y="0"/>
                </a:moveTo>
                <a:lnTo>
                  <a:pt x="8651033" y="0"/>
                </a:lnTo>
                <a:lnTo>
                  <a:pt x="8651033" y="9535885"/>
                </a:lnTo>
                <a:lnTo>
                  <a:pt x="0" y="9535885"/>
                </a:lnTo>
                <a:lnTo>
                  <a:pt x="0" y="0"/>
                </a:lnTo>
                <a:close/>
              </a:path>
            </a:pathLst>
          </a:custGeom>
          <a:blipFill rotWithShape="1">
            <a:blip r:embed="rId3">
              <a:alphaModFix/>
            </a:blip>
            <a:stretch>
              <a:fillRect l="-49496" r="-15904"/>
            </a:stretch>
          </a:blipFill>
          <a:ln>
            <a:noFill/>
          </a:ln>
        </p:spPr>
      </p:sp>
      <p:sp>
        <p:nvSpPr>
          <p:cNvPr id="133" name="Google Shape;133;p7"/>
          <p:cNvSpPr/>
          <p:nvPr/>
        </p:nvSpPr>
        <p:spPr>
          <a:xfrm>
            <a:off x="9224377" y="-401825"/>
            <a:ext cx="8743682" cy="11063883"/>
          </a:xfrm>
          <a:custGeom>
            <a:avLst/>
            <a:gdLst/>
            <a:ahLst/>
            <a:cxnLst/>
            <a:rect l="l" t="t" r="r" b="b"/>
            <a:pathLst>
              <a:path w="6804422" h="11063883" extrusionOk="0">
                <a:moveTo>
                  <a:pt x="0" y="0"/>
                </a:moveTo>
                <a:lnTo>
                  <a:pt x="6804422" y="0"/>
                </a:lnTo>
                <a:lnTo>
                  <a:pt x="6804422" y="11063883"/>
                </a:lnTo>
                <a:lnTo>
                  <a:pt x="0" y="11063883"/>
                </a:lnTo>
                <a:lnTo>
                  <a:pt x="0" y="0"/>
                </a:lnTo>
                <a:close/>
              </a:path>
            </a:pathLst>
          </a:custGeom>
          <a:blipFill rotWithShape="1">
            <a:blip r:embed="rId4">
              <a:alphaModFix/>
            </a:blip>
            <a:stretch>
              <a:fillRect l="-31297" r="-31296"/>
            </a:stretch>
          </a:blipFill>
          <a:ln>
            <a:noFill/>
          </a:ln>
        </p:spPr>
      </p:sp>
      <p:grpSp>
        <p:nvGrpSpPr>
          <p:cNvPr id="134" name="Google Shape;134;p7"/>
          <p:cNvGrpSpPr/>
          <p:nvPr/>
        </p:nvGrpSpPr>
        <p:grpSpPr>
          <a:xfrm>
            <a:off x="9880700" y="2177898"/>
            <a:ext cx="5972882" cy="2370869"/>
            <a:chOff x="0" y="-28575"/>
            <a:chExt cx="7322400" cy="2894127"/>
          </a:xfrm>
        </p:grpSpPr>
        <p:sp>
          <p:nvSpPr>
            <p:cNvPr id="135" name="Google Shape;135;p7"/>
            <p:cNvSpPr txBox="1"/>
            <p:nvPr/>
          </p:nvSpPr>
          <p:spPr>
            <a:xfrm>
              <a:off x="0" y="1199632"/>
              <a:ext cx="7322400" cy="8727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645" b="1" i="0" u="none" strike="noStrike" cap="none">
                  <a:solidFill>
                    <a:srgbClr val="000000"/>
                  </a:solidFill>
                  <a:latin typeface="League Spartan"/>
                  <a:ea typeface="League Spartan"/>
                  <a:cs typeface="League Spartan"/>
                  <a:sym typeface="League Spartan"/>
                </a:rPr>
                <a:t>VALUE</a:t>
              </a:r>
              <a:endParaRPr sz="1800" b="1"/>
            </a:p>
          </p:txBody>
        </p:sp>
        <p:sp>
          <p:nvSpPr>
            <p:cNvPr id="136" name="Google Shape;136;p7"/>
            <p:cNvSpPr txBox="1"/>
            <p:nvPr/>
          </p:nvSpPr>
          <p:spPr>
            <a:xfrm>
              <a:off x="0" y="2527452"/>
              <a:ext cx="7322400" cy="338100"/>
            </a:xfrm>
            <a:prstGeom prst="rect">
              <a:avLst/>
            </a:prstGeom>
            <a:noFill/>
            <a:ln>
              <a:noFill/>
            </a:ln>
          </p:spPr>
          <p:txBody>
            <a:bodyPr spcFirstLastPara="1" wrap="square" lIns="0" tIns="0" rIns="0" bIns="0" anchor="t" anchorCtr="0">
              <a:spAutoFit/>
            </a:bodyPr>
            <a:lstStyle/>
            <a:p>
              <a:pPr marL="0" marR="0" lvl="0" indent="0" algn="l" rtl="0">
                <a:lnSpc>
                  <a:spcPct val="198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37" name="Google Shape;137;p7"/>
            <p:cNvSpPr txBox="1"/>
            <p:nvPr/>
          </p:nvSpPr>
          <p:spPr>
            <a:xfrm>
              <a:off x="0" y="-28575"/>
              <a:ext cx="7322400" cy="265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415" b="1" i="0" u="none" strike="noStrike" cap="none">
                  <a:solidFill>
                    <a:srgbClr val="000000"/>
                  </a:solidFill>
                  <a:latin typeface="Montserrat"/>
                  <a:ea typeface="Montserrat"/>
                  <a:cs typeface="Montserrat"/>
                  <a:sym typeface="Montserrat"/>
                </a:rPr>
                <a:t>MORTGAGE GIRLFRIENDS</a:t>
              </a:r>
              <a:endParaRPr/>
            </a:p>
          </p:txBody>
        </p:sp>
      </p:grpSp>
      <p:sp>
        <p:nvSpPr>
          <p:cNvPr id="138" name="Google Shape;138;p7"/>
          <p:cNvSpPr/>
          <p:nvPr/>
        </p:nvSpPr>
        <p:spPr>
          <a:xfrm>
            <a:off x="9880699" y="2633687"/>
            <a:ext cx="1815752" cy="66201"/>
          </a:xfrm>
          <a:custGeom>
            <a:avLst/>
            <a:gdLst/>
            <a:ahLst/>
            <a:cxnLst/>
            <a:rect l="l" t="t" r="r" b="b"/>
            <a:pathLst>
              <a:path w="1815752" h="66201" extrusionOk="0">
                <a:moveTo>
                  <a:pt x="0" y="0"/>
                </a:moveTo>
                <a:lnTo>
                  <a:pt x="1815752" y="0"/>
                </a:lnTo>
                <a:lnTo>
                  <a:pt x="1815752" y="66200"/>
                </a:lnTo>
                <a:lnTo>
                  <a:pt x="0" y="66200"/>
                </a:lnTo>
                <a:lnTo>
                  <a:pt x="0" y="0"/>
                </a:lnTo>
                <a:close/>
              </a:path>
            </a:pathLst>
          </a:custGeom>
          <a:blipFill rotWithShape="1">
            <a:blip r:embed="rId5">
              <a:alphaModFix/>
            </a:blip>
            <a:stretch>
              <a:fillRect t="-1321364" b="-1321364"/>
            </a:stretch>
          </a:blipFill>
          <a:ln>
            <a:noFill/>
          </a:ln>
        </p:spPr>
      </p:sp>
      <p:sp>
        <p:nvSpPr>
          <p:cNvPr id="139" name="Google Shape;139;p7"/>
          <p:cNvSpPr txBox="1"/>
          <p:nvPr/>
        </p:nvSpPr>
        <p:spPr>
          <a:xfrm>
            <a:off x="9880699" y="4225398"/>
            <a:ext cx="5491800" cy="2342100"/>
          </a:xfrm>
          <a:prstGeom prst="rect">
            <a:avLst/>
          </a:prstGeom>
          <a:noFill/>
          <a:ln>
            <a:noFill/>
          </a:ln>
        </p:spPr>
        <p:txBody>
          <a:bodyPr spcFirstLastPara="1" wrap="square" lIns="0" tIns="0" rIns="0" bIns="0" anchor="t" anchorCtr="0">
            <a:spAutoFit/>
          </a:bodyPr>
          <a:lstStyle/>
          <a:p>
            <a:pPr marL="544619" marR="0" lvl="1" indent="-304059" algn="l" rtl="0">
              <a:lnSpc>
                <a:spcPct val="140007"/>
              </a:lnSpc>
              <a:spcBef>
                <a:spcPts val="0"/>
              </a:spcBef>
              <a:spcAft>
                <a:spcPts val="0"/>
              </a:spcAft>
              <a:buClr>
                <a:srgbClr val="000000"/>
              </a:buClr>
              <a:buSzPts val="3022"/>
              <a:buFont typeface="Arial"/>
              <a:buChar char="•"/>
            </a:pPr>
            <a:r>
              <a:rPr lang="en-US" sz="3022" b="0" i="0" u="none" strike="noStrike" cap="none">
                <a:solidFill>
                  <a:srgbClr val="000000"/>
                </a:solidFill>
                <a:latin typeface="Montserrat"/>
                <a:ea typeface="Montserrat"/>
                <a:cs typeface="Montserrat"/>
                <a:sym typeface="Montserrat"/>
              </a:rPr>
              <a:t>Value- Trust</a:t>
            </a:r>
            <a:endParaRPr sz="1900"/>
          </a:p>
          <a:p>
            <a:pPr marL="544619" marR="0" lvl="1" indent="-304059" algn="l" rtl="0">
              <a:lnSpc>
                <a:spcPct val="140007"/>
              </a:lnSpc>
              <a:spcBef>
                <a:spcPts val="0"/>
              </a:spcBef>
              <a:spcAft>
                <a:spcPts val="0"/>
              </a:spcAft>
              <a:buClr>
                <a:srgbClr val="000000"/>
              </a:buClr>
              <a:buSzPts val="3022"/>
              <a:buFont typeface="Arial"/>
              <a:buChar char="•"/>
            </a:pPr>
            <a:r>
              <a:rPr lang="en-US" sz="3022" b="0" i="0" u="none" strike="noStrike" cap="none">
                <a:solidFill>
                  <a:srgbClr val="000000"/>
                </a:solidFill>
                <a:latin typeface="Montserrat"/>
                <a:ea typeface="Montserrat"/>
                <a:cs typeface="Montserrat"/>
                <a:sym typeface="Montserrat"/>
              </a:rPr>
              <a:t>Trust Others</a:t>
            </a:r>
            <a:endParaRPr sz="1900"/>
          </a:p>
          <a:p>
            <a:pPr marL="544619" marR="0" lvl="1" indent="-304059" algn="l" rtl="0">
              <a:lnSpc>
                <a:spcPct val="140007"/>
              </a:lnSpc>
              <a:spcBef>
                <a:spcPts val="0"/>
              </a:spcBef>
              <a:spcAft>
                <a:spcPts val="0"/>
              </a:spcAft>
              <a:buClr>
                <a:srgbClr val="000000"/>
              </a:buClr>
              <a:buSzPts val="3022"/>
              <a:buFont typeface="Arial"/>
              <a:buChar char="•"/>
            </a:pPr>
            <a:r>
              <a:rPr lang="en-US" sz="3022" b="0" i="0" u="none" strike="noStrike" cap="none">
                <a:solidFill>
                  <a:srgbClr val="000000"/>
                </a:solidFill>
                <a:latin typeface="Montserrat"/>
                <a:ea typeface="Montserrat"/>
                <a:cs typeface="Montserrat"/>
                <a:sym typeface="Montserrat"/>
              </a:rPr>
              <a:t>Trust Self</a:t>
            </a:r>
            <a:endParaRPr sz="1900"/>
          </a:p>
          <a:p>
            <a:pPr marL="0" marR="0" lvl="0" indent="0" algn="l" rtl="0">
              <a:lnSpc>
                <a:spcPct val="140007"/>
              </a:lnSpc>
              <a:spcBef>
                <a:spcPts val="0"/>
              </a:spcBef>
              <a:spcAft>
                <a:spcPts val="0"/>
              </a:spcAft>
              <a:buNone/>
            </a:pPr>
            <a:endParaRPr sz="2522"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143"/>
        <p:cNvGrpSpPr/>
        <p:nvPr/>
      </p:nvGrpSpPr>
      <p:grpSpPr>
        <a:xfrm>
          <a:off x="0" y="0"/>
          <a:ext cx="0" cy="0"/>
          <a:chOff x="0" y="0"/>
          <a:chExt cx="0" cy="0"/>
        </a:xfrm>
      </p:grpSpPr>
      <p:sp>
        <p:nvSpPr>
          <p:cNvPr id="144" name="Google Shape;144;p8"/>
          <p:cNvSpPr/>
          <p:nvPr/>
        </p:nvSpPr>
        <p:spPr>
          <a:xfrm>
            <a:off x="440080" y="487069"/>
            <a:ext cx="17377583" cy="9312861"/>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8205866" y="3412845"/>
            <a:ext cx="1815752" cy="66201"/>
          </a:xfrm>
          <a:custGeom>
            <a:avLst/>
            <a:gdLst/>
            <a:ahLst/>
            <a:cxnLst/>
            <a:rect l="l" t="t" r="r" b="b"/>
            <a:pathLst>
              <a:path w="1815752" h="66201" extrusionOk="0">
                <a:moveTo>
                  <a:pt x="0" y="0"/>
                </a:moveTo>
                <a:lnTo>
                  <a:pt x="1815752" y="0"/>
                </a:lnTo>
                <a:lnTo>
                  <a:pt x="1815752" y="66201"/>
                </a:lnTo>
                <a:lnTo>
                  <a:pt x="0" y="66201"/>
                </a:lnTo>
                <a:lnTo>
                  <a:pt x="0" y="0"/>
                </a:lnTo>
                <a:close/>
              </a:path>
            </a:pathLst>
          </a:custGeom>
          <a:blipFill rotWithShape="1">
            <a:blip r:embed="rId3">
              <a:alphaModFix/>
            </a:blip>
            <a:stretch>
              <a:fillRect t="-1321364" b="-1321364"/>
            </a:stretch>
          </a:blipFill>
          <a:ln>
            <a:noFill/>
          </a:ln>
        </p:spPr>
      </p:sp>
      <p:sp>
        <p:nvSpPr>
          <p:cNvPr id="146" name="Google Shape;146;p8"/>
          <p:cNvSpPr/>
          <p:nvPr/>
        </p:nvSpPr>
        <p:spPr>
          <a:xfrm>
            <a:off x="6360316" y="4021593"/>
            <a:ext cx="5506853" cy="4050485"/>
          </a:xfrm>
          <a:custGeom>
            <a:avLst/>
            <a:gdLst/>
            <a:ahLst/>
            <a:cxnLst/>
            <a:rect l="l" t="t" r="r" b="b"/>
            <a:pathLst>
              <a:path w="5506853" h="4050485" extrusionOk="0">
                <a:moveTo>
                  <a:pt x="0" y="0"/>
                </a:moveTo>
                <a:lnTo>
                  <a:pt x="5506853" y="0"/>
                </a:lnTo>
                <a:lnTo>
                  <a:pt x="5506853" y="4050486"/>
                </a:lnTo>
                <a:lnTo>
                  <a:pt x="0" y="4050486"/>
                </a:lnTo>
                <a:lnTo>
                  <a:pt x="0" y="0"/>
                </a:lnTo>
                <a:close/>
              </a:path>
            </a:pathLst>
          </a:custGeom>
          <a:blipFill rotWithShape="1">
            <a:blip r:embed="rId4">
              <a:alphaModFix/>
            </a:blip>
            <a:stretch>
              <a:fillRect t="-98155" b="-96048"/>
            </a:stretch>
          </a:blipFill>
          <a:ln>
            <a:noFill/>
          </a:ln>
        </p:spPr>
      </p:sp>
      <p:sp>
        <p:nvSpPr>
          <p:cNvPr id="147" name="Google Shape;147;p8"/>
          <p:cNvSpPr txBox="1"/>
          <p:nvPr/>
        </p:nvSpPr>
        <p:spPr>
          <a:xfrm>
            <a:off x="3179965" y="2580577"/>
            <a:ext cx="11867700" cy="6534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45" b="1" i="0" u="none" strike="noStrike" cap="none">
                <a:solidFill>
                  <a:srgbClr val="000000"/>
                </a:solidFill>
                <a:latin typeface="League Spartan"/>
                <a:ea typeface="League Spartan"/>
                <a:cs typeface="League Spartan"/>
                <a:sym typeface="League Spartan"/>
              </a:rPr>
              <a:t>THE CAR RIDE</a:t>
            </a:r>
            <a:endParaRPr b="1"/>
          </a:p>
        </p:txBody>
      </p:sp>
      <p:sp>
        <p:nvSpPr>
          <p:cNvPr id="148" name="Google Shape;148;p8"/>
          <p:cNvSpPr/>
          <p:nvPr/>
        </p:nvSpPr>
        <p:spPr>
          <a:xfrm>
            <a:off x="1028700" y="8525432"/>
            <a:ext cx="2408400" cy="857668"/>
          </a:xfrm>
          <a:custGeom>
            <a:avLst/>
            <a:gdLst/>
            <a:ahLst/>
            <a:cxnLst/>
            <a:rect l="l" t="t" r="r" b="b"/>
            <a:pathLst>
              <a:path w="2408400" h="857668" extrusionOk="0">
                <a:moveTo>
                  <a:pt x="0" y="0"/>
                </a:moveTo>
                <a:lnTo>
                  <a:pt x="2408400" y="0"/>
                </a:lnTo>
                <a:lnTo>
                  <a:pt x="2408400" y="857668"/>
                </a:lnTo>
                <a:lnTo>
                  <a:pt x="0" y="857668"/>
                </a:lnTo>
                <a:lnTo>
                  <a:pt x="0" y="0"/>
                </a:lnTo>
                <a:close/>
              </a:path>
            </a:pathLst>
          </a:custGeom>
          <a:blipFill rotWithShape="1">
            <a:blip r:embed="rId5">
              <a:alphaModFix/>
            </a:blip>
            <a:stretch>
              <a:fillRect/>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152"/>
        <p:cNvGrpSpPr/>
        <p:nvPr/>
      </p:nvGrpSpPr>
      <p:grpSpPr>
        <a:xfrm>
          <a:off x="0" y="0"/>
          <a:ext cx="0" cy="0"/>
          <a:chOff x="0" y="0"/>
          <a:chExt cx="0" cy="0"/>
        </a:xfrm>
      </p:grpSpPr>
      <p:sp>
        <p:nvSpPr>
          <p:cNvPr id="153" name="Google Shape;153;p9"/>
          <p:cNvSpPr/>
          <p:nvPr/>
        </p:nvSpPr>
        <p:spPr>
          <a:xfrm>
            <a:off x="455209" y="487069"/>
            <a:ext cx="17377583" cy="9312861"/>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txBox="1"/>
          <p:nvPr/>
        </p:nvSpPr>
        <p:spPr>
          <a:xfrm>
            <a:off x="4881451" y="3963011"/>
            <a:ext cx="8525100" cy="2361000"/>
          </a:xfrm>
          <a:prstGeom prst="rect">
            <a:avLst/>
          </a:prstGeom>
          <a:noFill/>
          <a:ln>
            <a:noFill/>
          </a:ln>
        </p:spPr>
        <p:txBody>
          <a:bodyPr spcFirstLastPara="1" wrap="square" lIns="0" tIns="0" rIns="0" bIns="0" anchor="t" anchorCtr="0">
            <a:spAutoFit/>
          </a:bodyPr>
          <a:lstStyle/>
          <a:p>
            <a:pPr marL="0" marR="0" lvl="0" indent="0" algn="ctr" rtl="0">
              <a:lnSpc>
                <a:spcPct val="120001"/>
              </a:lnSpc>
              <a:spcBef>
                <a:spcPts val="0"/>
              </a:spcBef>
              <a:spcAft>
                <a:spcPts val="0"/>
              </a:spcAft>
              <a:buNone/>
            </a:pPr>
            <a:r>
              <a:rPr lang="en-US" sz="15339" b="1" i="0" u="none" strike="noStrike" cap="none">
                <a:solidFill>
                  <a:srgbClr val="FF3B82"/>
                </a:solidFill>
                <a:latin typeface="League Spartan"/>
                <a:ea typeface="League Spartan"/>
                <a:cs typeface="League Spartan"/>
                <a:sym typeface="League Spartan"/>
              </a:rPr>
              <a:t>YOU!</a:t>
            </a:r>
            <a:endParaRPr b="1"/>
          </a:p>
        </p:txBody>
      </p:sp>
      <p:sp>
        <p:nvSpPr>
          <p:cNvPr id="155" name="Google Shape;155;p9"/>
          <p:cNvSpPr txBox="1"/>
          <p:nvPr/>
        </p:nvSpPr>
        <p:spPr>
          <a:xfrm>
            <a:off x="3210223" y="3875620"/>
            <a:ext cx="11867555" cy="438212"/>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2622" b="1" i="0" u="none" strike="noStrike" cap="none">
                <a:solidFill>
                  <a:srgbClr val="000000"/>
                </a:solidFill>
                <a:latin typeface="Montserrat"/>
                <a:ea typeface="Montserrat"/>
                <a:cs typeface="Montserrat"/>
                <a:sym typeface="Montserrat"/>
              </a:rPr>
              <a:t>BEGIN TAKING CARE OF</a:t>
            </a:r>
            <a:endParaRPr/>
          </a:p>
        </p:txBody>
      </p:sp>
      <p:sp>
        <p:nvSpPr>
          <p:cNvPr id="156" name="Google Shape;156;p9"/>
          <p:cNvSpPr/>
          <p:nvPr/>
        </p:nvSpPr>
        <p:spPr>
          <a:xfrm>
            <a:off x="801822" y="8400632"/>
            <a:ext cx="2408400" cy="857668"/>
          </a:xfrm>
          <a:custGeom>
            <a:avLst/>
            <a:gdLst/>
            <a:ahLst/>
            <a:cxnLst/>
            <a:rect l="l" t="t" r="r" b="b"/>
            <a:pathLst>
              <a:path w="2408400" h="857668" extrusionOk="0">
                <a:moveTo>
                  <a:pt x="0" y="0"/>
                </a:moveTo>
                <a:lnTo>
                  <a:pt x="2408401" y="0"/>
                </a:lnTo>
                <a:lnTo>
                  <a:pt x="2408401" y="857668"/>
                </a:lnTo>
                <a:lnTo>
                  <a:pt x="0" y="857668"/>
                </a:lnTo>
                <a:lnTo>
                  <a:pt x="0" y="0"/>
                </a:lnTo>
                <a:close/>
              </a:path>
            </a:pathLst>
          </a:custGeom>
          <a:blipFill rotWithShape="1">
            <a:blip r:embed="rId3">
              <a:alphaModFix/>
            </a:blip>
            <a:stretch>
              <a:fillRect/>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84AF"/>
        </a:solidFill>
        <a:effectLst/>
      </p:bgPr>
    </p:bg>
    <p:spTree>
      <p:nvGrpSpPr>
        <p:cNvPr id="1" name="Shape 160"/>
        <p:cNvGrpSpPr/>
        <p:nvPr/>
      </p:nvGrpSpPr>
      <p:grpSpPr>
        <a:xfrm>
          <a:off x="0" y="0"/>
          <a:ext cx="0" cy="0"/>
          <a:chOff x="0" y="0"/>
          <a:chExt cx="0" cy="0"/>
        </a:xfrm>
      </p:grpSpPr>
      <p:sp>
        <p:nvSpPr>
          <p:cNvPr id="161" name="Google Shape;161;p10"/>
          <p:cNvSpPr/>
          <p:nvPr/>
        </p:nvSpPr>
        <p:spPr>
          <a:xfrm>
            <a:off x="455209" y="487069"/>
            <a:ext cx="17377583" cy="9312861"/>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801822" y="8400632"/>
            <a:ext cx="2408400" cy="857668"/>
          </a:xfrm>
          <a:custGeom>
            <a:avLst/>
            <a:gdLst/>
            <a:ahLst/>
            <a:cxnLst/>
            <a:rect l="l" t="t" r="r" b="b"/>
            <a:pathLst>
              <a:path w="2408400" h="857668" extrusionOk="0">
                <a:moveTo>
                  <a:pt x="0" y="0"/>
                </a:moveTo>
                <a:lnTo>
                  <a:pt x="2408401" y="0"/>
                </a:lnTo>
                <a:lnTo>
                  <a:pt x="2408401" y="857668"/>
                </a:lnTo>
                <a:lnTo>
                  <a:pt x="0" y="857668"/>
                </a:lnTo>
                <a:lnTo>
                  <a:pt x="0" y="0"/>
                </a:lnTo>
                <a:close/>
              </a:path>
            </a:pathLst>
          </a:custGeom>
          <a:blipFill rotWithShape="1">
            <a:blip r:embed="rId3">
              <a:alphaModFix/>
            </a:blip>
            <a:stretch>
              <a:fillRect/>
            </a:stretch>
          </a:blipFill>
          <a:ln>
            <a:noFill/>
          </a:ln>
        </p:spPr>
      </p:sp>
      <p:sp>
        <p:nvSpPr>
          <p:cNvPr id="163" name="Google Shape;163;p10"/>
          <p:cNvSpPr txBox="1"/>
          <p:nvPr/>
        </p:nvSpPr>
        <p:spPr>
          <a:xfrm>
            <a:off x="3885164" y="4200886"/>
            <a:ext cx="10196400" cy="2361000"/>
          </a:xfrm>
          <a:prstGeom prst="rect">
            <a:avLst/>
          </a:prstGeom>
          <a:noFill/>
          <a:ln>
            <a:noFill/>
          </a:ln>
        </p:spPr>
        <p:txBody>
          <a:bodyPr spcFirstLastPara="1" wrap="square" lIns="0" tIns="0" rIns="0" bIns="0" anchor="t" anchorCtr="0">
            <a:spAutoFit/>
          </a:bodyPr>
          <a:lstStyle/>
          <a:p>
            <a:pPr marL="0" marR="0" lvl="0" indent="0" algn="ctr" rtl="0">
              <a:lnSpc>
                <a:spcPct val="120001"/>
              </a:lnSpc>
              <a:spcBef>
                <a:spcPts val="0"/>
              </a:spcBef>
              <a:spcAft>
                <a:spcPts val="0"/>
              </a:spcAft>
              <a:buNone/>
            </a:pPr>
            <a:r>
              <a:rPr lang="en-US" sz="15339" b="1" i="0" u="none" strike="noStrike" cap="none">
                <a:solidFill>
                  <a:srgbClr val="FF3B82"/>
                </a:solidFill>
                <a:latin typeface="League Spartan"/>
                <a:ea typeface="League Spartan"/>
                <a:cs typeface="League Spartan"/>
                <a:sym typeface="League Spartan"/>
              </a:rPr>
              <a:t>GROWTH</a:t>
            </a:r>
            <a:endParaRPr b="1"/>
          </a:p>
        </p:txBody>
      </p:sp>
      <p:sp>
        <p:nvSpPr>
          <p:cNvPr id="164" name="Google Shape;164;p10"/>
          <p:cNvSpPr txBox="1"/>
          <p:nvPr/>
        </p:nvSpPr>
        <p:spPr>
          <a:xfrm>
            <a:off x="3210223" y="4104220"/>
            <a:ext cx="11867700" cy="4653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3022" b="1" i="0" u="none" strike="noStrike" cap="none">
                <a:solidFill>
                  <a:srgbClr val="000000"/>
                </a:solidFill>
                <a:latin typeface="Montserrat"/>
                <a:ea typeface="Montserrat"/>
                <a:cs typeface="Montserrat"/>
                <a:sym typeface="Montserrat"/>
              </a:rPr>
              <a:t>VALUE</a:t>
            </a:r>
            <a:endParaRPr sz="18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666</Words>
  <Application>Microsoft Office PowerPoint</Application>
  <PresentationFormat>Custom</PresentationFormat>
  <Paragraphs>108</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Playfair Display</vt:lpstr>
      <vt:lpstr>Calibri</vt:lpstr>
      <vt:lpstr>Lato</vt:lpstr>
      <vt:lpstr>Arial</vt:lpstr>
      <vt:lpstr>Montserrat</vt:lpstr>
      <vt:lpstr>Montserrat Black</vt:lpstr>
      <vt:lpstr>Montserrat Medium</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Misuraca</dc:creator>
  <cp:lastModifiedBy>Joanne Misuraca</cp:lastModifiedBy>
  <cp:revision>1</cp:revision>
  <dcterms:created xsi:type="dcterms:W3CDTF">2006-08-16T00:00:00Z</dcterms:created>
  <dcterms:modified xsi:type="dcterms:W3CDTF">2023-08-10T16:47:01Z</dcterms:modified>
</cp:coreProperties>
</file>